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7" r:id="rId2"/>
    <p:sldId id="761" r:id="rId3"/>
    <p:sldId id="844" r:id="rId4"/>
    <p:sldId id="863" r:id="rId5"/>
    <p:sldId id="869" r:id="rId6"/>
    <p:sldId id="260" r:id="rId7"/>
    <p:sldId id="261" r:id="rId8"/>
    <p:sldId id="262" r:id="rId9"/>
    <p:sldId id="1081" r:id="rId10"/>
    <p:sldId id="602" r:id="rId11"/>
    <p:sldId id="605" r:id="rId12"/>
    <p:sldId id="1105" r:id="rId13"/>
    <p:sldId id="1165" r:id="rId14"/>
    <p:sldId id="1166" r:id="rId15"/>
    <p:sldId id="1167" r:id="rId16"/>
    <p:sldId id="354" r:id="rId17"/>
    <p:sldId id="1168" r:id="rId18"/>
    <p:sldId id="357" r:id="rId19"/>
    <p:sldId id="1169" r:id="rId20"/>
    <p:sldId id="362" r:id="rId21"/>
    <p:sldId id="880" r:id="rId22"/>
    <p:sldId id="1090" r:id="rId23"/>
    <p:sldId id="1088" r:id="rId24"/>
    <p:sldId id="1096" r:id="rId25"/>
    <p:sldId id="1092" r:id="rId26"/>
    <p:sldId id="1093" r:id="rId27"/>
    <p:sldId id="1083" r:id="rId28"/>
    <p:sldId id="1102" r:id="rId29"/>
    <p:sldId id="1087" r:id="rId30"/>
    <p:sldId id="1084" r:id="rId31"/>
    <p:sldId id="1086" r:id="rId32"/>
    <p:sldId id="1098" r:id="rId33"/>
    <p:sldId id="1100" r:id="rId34"/>
    <p:sldId id="1101" r:id="rId35"/>
    <p:sldId id="1171" r:id="rId36"/>
    <p:sldId id="1172" r:id="rId37"/>
    <p:sldId id="1173" r:id="rId38"/>
    <p:sldId id="797" r:id="rId39"/>
    <p:sldId id="772" r:id="rId40"/>
    <p:sldId id="798" r:id="rId41"/>
    <p:sldId id="1170" r:id="rId4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ongsook Cho" initials="JC" lastIdx="1" clrIdx="0">
    <p:extLst>
      <p:ext uri="{19B8F6BF-5375-455C-9EA6-DF929625EA0E}">
        <p15:presenceInfo xmlns:p15="http://schemas.microsoft.com/office/powerpoint/2012/main" userId="234cde0414cf4f3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FF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72"/>
    <p:restoredTop sz="94558"/>
  </p:normalViewPr>
  <p:slideViewPr>
    <p:cSldViewPr>
      <p:cViewPr varScale="1">
        <p:scale>
          <a:sx n="58" d="100"/>
          <a:sy n="58" d="100"/>
        </p:scale>
        <p:origin x="1288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10592D-ED5D-3142-AFAC-5AB1A6E98A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13133E-AE44-B64C-B8BF-DC2CE9363F0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2C7A573-6BF6-2147-AC72-2C8D7D95DDE6}" type="datetimeFigureOut">
              <a:rPr lang="en-US" altLang="en-US"/>
              <a:pPr>
                <a:defRPr/>
              </a:pPr>
              <a:t>6/29/2020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E72C385-1387-544B-82BD-F3D0EFE336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D079A95-73B1-7F48-A7BC-6D46DAF88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28958E-1AAF-A549-AB42-B25DDDEA29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83DB5A-E345-5B43-AB77-9C9C18977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1ACBF6B-EEB4-9947-8E54-E987FA095E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7270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슬라이드 이미지 개체 틀 1">
            <a:extLst>
              <a:ext uri="{FF2B5EF4-FFF2-40B4-BE49-F238E27FC236}">
                <a16:creationId xmlns:a16="http://schemas.microsoft.com/office/drawing/2014/main" id="{91FCB47E-03D0-AD48-8BB7-BA91DEBF528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슬라이드 노트 개체 틀 2">
            <a:extLst>
              <a:ext uri="{FF2B5EF4-FFF2-40B4-BE49-F238E27FC236}">
                <a16:creationId xmlns:a16="http://schemas.microsoft.com/office/drawing/2014/main" id="{F2E850A5-C387-074B-8DFF-D3D1C5C4B30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</a:t>
            </a:r>
            <a:endParaRPr lang="ko-KR" altLang="en-US"/>
          </a:p>
        </p:txBody>
      </p:sp>
      <p:sp>
        <p:nvSpPr>
          <p:cNvPr id="48132" name="슬라이드 번호 개체 틀 3">
            <a:extLst>
              <a:ext uri="{FF2B5EF4-FFF2-40B4-BE49-F238E27FC236}">
                <a16:creationId xmlns:a16="http://schemas.microsoft.com/office/drawing/2014/main" id="{A6AE1678-CC42-8D44-83FB-6EA06BE852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5650" indent="-2905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63638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30363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95500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527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30099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671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243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CDD4BE47-034A-5444-9DAB-49CDDC63CD93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6</a:t>
            </a:fld>
            <a:endParaRPr lang="en-US" altLang="ko-KR">
              <a:latin typeface="굴림" panose="020B0600000101010101" pitchFamily="34" charset="-127"/>
            </a:endParaRPr>
          </a:p>
        </p:txBody>
      </p:sp>
      <p:sp>
        <p:nvSpPr>
          <p:cNvPr id="48133" name="Date Placeholder 1">
            <a:extLst>
              <a:ext uri="{FF2B5EF4-FFF2-40B4-BE49-F238E27FC236}">
                <a16:creationId xmlns:a16="http://schemas.microsoft.com/office/drawing/2014/main" id="{367D6FDE-1593-EA4D-A08F-9A2A60ED3ADF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523040D7-3CF4-F645-BE97-E5139DD7495F}" type="datetime1">
              <a:rPr lang="ko-KR" altLang="en-US" smtClean="0">
                <a:latin typeface="굴림" panose="020B0600000101010101" pitchFamily="34" charset="-127"/>
                <a:ea typeface="굴림" panose="020B0600000101010101" pitchFamily="34" charset="-127"/>
              </a:rPr>
              <a:pPr>
                <a:spcBef>
                  <a:spcPct val="0"/>
                </a:spcBef>
              </a:pPr>
              <a:t>2020-06-29</a:t>
            </a:fld>
            <a:endParaRPr lang="ko-KR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379469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슬라이드 이미지 개체 틀 1">
            <a:extLst>
              <a:ext uri="{FF2B5EF4-FFF2-40B4-BE49-F238E27FC236}">
                <a16:creationId xmlns:a16="http://schemas.microsoft.com/office/drawing/2014/main" id="{51BB8682-072C-7948-804B-5E361C1A57C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슬라이드 노트 개체 틀 2">
            <a:extLst>
              <a:ext uri="{FF2B5EF4-FFF2-40B4-BE49-F238E27FC236}">
                <a16:creationId xmlns:a16="http://schemas.microsoft.com/office/drawing/2014/main" id="{FDBD0479-1EC0-374E-A7F6-9AC9D48358F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</a:t>
            </a:r>
            <a:endParaRPr lang="ko-KR" altLang="en-US"/>
          </a:p>
        </p:txBody>
      </p:sp>
      <p:sp>
        <p:nvSpPr>
          <p:cNvPr id="50180" name="슬라이드 번호 개체 틀 3">
            <a:extLst>
              <a:ext uri="{FF2B5EF4-FFF2-40B4-BE49-F238E27FC236}">
                <a16:creationId xmlns:a16="http://schemas.microsoft.com/office/drawing/2014/main" id="{8520C1F7-8BF7-8247-8CA0-7AF96C4859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5650" indent="-2905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63638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30363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95500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527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30099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671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243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31A40D2-AC79-8C42-AB8B-36B9771E10FD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7</a:t>
            </a:fld>
            <a:endParaRPr lang="en-US" altLang="ko-KR">
              <a:latin typeface="굴림" panose="020B0600000101010101" pitchFamily="34" charset="-127"/>
            </a:endParaRPr>
          </a:p>
        </p:txBody>
      </p:sp>
      <p:sp>
        <p:nvSpPr>
          <p:cNvPr id="50181" name="Date Placeholder 1">
            <a:extLst>
              <a:ext uri="{FF2B5EF4-FFF2-40B4-BE49-F238E27FC236}">
                <a16:creationId xmlns:a16="http://schemas.microsoft.com/office/drawing/2014/main" id="{A9940211-2FA2-454B-A930-23A67D229289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4EA36025-0828-7B4C-8E56-D5A6FCB190EC}" type="datetime1">
              <a:rPr lang="ko-KR" altLang="en-US" smtClean="0">
                <a:latin typeface="굴림" panose="020B0600000101010101" pitchFamily="34" charset="-127"/>
                <a:ea typeface="굴림" panose="020B0600000101010101" pitchFamily="34" charset="-127"/>
              </a:rPr>
              <a:pPr>
                <a:spcBef>
                  <a:spcPct val="0"/>
                </a:spcBef>
              </a:pPr>
              <a:t>2020-06-29</a:t>
            </a:fld>
            <a:endParaRPr lang="ko-KR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41325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슬라이드 이미지 개체 틀 1">
            <a:extLst>
              <a:ext uri="{FF2B5EF4-FFF2-40B4-BE49-F238E27FC236}">
                <a16:creationId xmlns:a16="http://schemas.microsoft.com/office/drawing/2014/main" id="{2C893E02-361E-7840-BADD-B157A6D3856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슬라이드 노트 개체 틀 2">
            <a:extLst>
              <a:ext uri="{FF2B5EF4-FFF2-40B4-BE49-F238E27FC236}">
                <a16:creationId xmlns:a16="http://schemas.microsoft.com/office/drawing/2014/main" id="{E2F058AD-9799-5649-A3F1-A52F6C71DC6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3. Structure Practice</a:t>
            </a:r>
            <a:endParaRPr lang="ko-KR" altLang="en-US"/>
          </a:p>
        </p:txBody>
      </p:sp>
      <p:sp>
        <p:nvSpPr>
          <p:cNvPr id="52228" name="슬라이드 번호 개체 틀 3">
            <a:extLst>
              <a:ext uri="{FF2B5EF4-FFF2-40B4-BE49-F238E27FC236}">
                <a16:creationId xmlns:a16="http://schemas.microsoft.com/office/drawing/2014/main" id="{B173E800-4FC9-4841-B89E-374C2D0C64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5650" indent="-2905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63638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30363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95500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527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30099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671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243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E9BEFB8-9CE5-B24A-AF49-6AC67BE1CDE3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8</a:t>
            </a:fld>
            <a:endParaRPr lang="en-US" altLang="ko-KR">
              <a:latin typeface="굴림" panose="020B0600000101010101" pitchFamily="34" charset="-127"/>
            </a:endParaRPr>
          </a:p>
        </p:txBody>
      </p:sp>
      <p:sp>
        <p:nvSpPr>
          <p:cNvPr id="52229" name="Date Placeholder 1">
            <a:extLst>
              <a:ext uri="{FF2B5EF4-FFF2-40B4-BE49-F238E27FC236}">
                <a16:creationId xmlns:a16="http://schemas.microsoft.com/office/drawing/2014/main" id="{603E499E-9E95-2647-8CCC-A0133A02E799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9E038A2-4F44-1E47-BDB9-08087099AEE5}" type="datetime1">
              <a:rPr lang="ko-KR" altLang="en-US" smtClean="0">
                <a:latin typeface="굴림" panose="020B0600000101010101" pitchFamily="34" charset="-127"/>
                <a:ea typeface="굴림" panose="020B0600000101010101" pitchFamily="34" charset="-127"/>
              </a:rPr>
              <a:pPr>
                <a:spcBef>
                  <a:spcPct val="0"/>
                </a:spcBef>
              </a:pPr>
              <a:t>2020-06-29</a:t>
            </a:fld>
            <a:endParaRPr lang="ko-KR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842102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>
            <a:extLst>
              <a:ext uri="{FF2B5EF4-FFF2-40B4-BE49-F238E27FC236}">
                <a16:creationId xmlns:a16="http://schemas.microsoft.com/office/drawing/2014/main" id="{E321C32F-75CF-414C-ABC2-3073745FB2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811D4A43-8E75-1F49-B890-F57E3EF1FDA4}" type="slidenum">
              <a:rPr lang="en-US" altLang="ko-KR">
                <a:ea typeface="굴림" panose="020B0600000101010101" pitchFamily="34" charset="-127"/>
              </a:rPr>
              <a:pPr eaLnBrk="1" hangingPunct="1"/>
              <a:t>10</a:t>
            </a:fld>
            <a:endParaRPr lang="en-US" altLang="ko-KR">
              <a:ea typeface="굴림" panose="020B0600000101010101" pitchFamily="34" charset="-127"/>
            </a:endParaRPr>
          </a:p>
        </p:txBody>
      </p:sp>
      <p:sp>
        <p:nvSpPr>
          <p:cNvPr id="107523" name="Rectangle 2">
            <a:extLst>
              <a:ext uri="{FF2B5EF4-FFF2-40B4-BE49-F238E27FC236}">
                <a16:creationId xmlns:a16="http://schemas.microsoft.com/office/drawing/2014/main" id="{354D1BA4-E5B9-5C4C-A539-D9F56F120E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>
            <a:extLst>
              <a:ext uri="{FF2B5EF4-FFF2-40B4-BE49-F238E27FC236}">
                <a16:creationId xmlns:a16="http://schemas.microsoft.com/office/drawing/2014/main" id="{ED8A1547-6BD6-F340-BE18-F36A8C64D8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en-US">
              <a:latin typeface="Arial" panose="020B0604020202020204" pitchFamily="34" charset="0"/>
              <a:ea typeface="굴림" panose="020B0600000101010101" pitchFamily="34" charset="-127"/>
            </a:endParaRPr>
          </a:p>
          <a:p>
            <a:pPr eaLnBrk="1" hangingPunct="1"/>
            <a:endParaRPr lang="en-US" altLang="ko-KR">
              <a:latin typeface="Arial" panose="020B0604020202020204" pitchFamily="34" charset="0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391403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>
            <a:extLst>
              <a:ext uri="{FF2B5EF4-FFF2-40B4-BE49-F238E27FC236}">
                <a16:creationId xmlns:a16="http://schemas.microsoft.com/office/drawing/2014/main" id="{85F9A7F0-9F1A-8E4F-A726-2A1C7B19E1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4A975C2E-199D-ED49-BCAF-7DEE42D39390}" type="slidenum">
              <a:rPr lang="en-US" altLang="ko-KR">
                <a:ea typeface="굴림" panose="020B0600000101010101" pitchFamily="34" charset="-127"/>
              </a:rPr>
              <a:pPr eaLnBrk="1" hangingPunct="1"/>
              <a:t>11</a:t>
            </a:fld>
            <a:endParaRPr lang="en-US" altLang="ko-KR">
              <a:ea typeface="굴림" panose="020B0600000101010101" pitchFamily="34" charset="-127"/>
            </a:endParaRPr>
          </a:p>
        </p:txBody>
      </p:sp>
      <p:sp>
        <p:nvSpPr>
          <p:cNvPr id="110595" name="Rectangle 2">
            <a:extLst>
              <a:ext uri="{FF2B5EF4-FFF2-40B4-BE49-F238E27FC236}">
                <a16:creationId xmlns:a16="http://schemas.microsoft.com/office/drawing/2014/main" id="{3F9B689D-AA64-D94F-8872-3F0F915D7F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>
            <a:extLst>
              <a:ext uri="{FF2B5EF4-FFF2-40B4-BE49-F238E27FC236}">
                <a16:creationId xmlns:a16="http://schemas.microsoft.com/office/drawing/2014/main" id="{9248DE1B-FD2A-234C-9DE0-9160CB8162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en-US">
              <a:latin typeface="Arial" panose="020B0604020202020204" pitchFamily="34" charset="0"/>
              <a:ea typeface="굴림" panose="020B0600000101010101" pitchFamily="34" charset="-127"/>
            </a:endParaRPr>
          </a:p>
          <a:p>
            <a:pPr eaLnBrk="1" hangingPunct="1"/>
            <a:endParaRPr lang="en-US" altLang="ko-KR">
              <a:latin typeface="Arial" panose="020B0604020202020204" pitchFamily="34" charset="0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205478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슬라이드 이미지 개체 틀 1">
            <a:extLst>
              <a:ext uri="{FF2B5EF4-FFF2-40B4-BE49-F238E27FC236}">
                <a16:creationId xmlns:a16="http://schemas.microsoft.com/office/drawing/2014/main" id="{2C032954-7A1A-6342-BAD2-C1699C13B32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1" name="슬라이드 노트 개체 틀 2">
            <a:extLst>
              <a:ext uri="{FF2B5EF4-FFF2-40B4-BE49-F238E27FC236}">
                <a16:creationId xmlns:a16="http://schemas.microsoft.com/office/drawing/2014/main" id="{E60709FC-9F67-D940-892A-C077EFD9CF5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124932" name="슬라이드 번호 개체 틀 3">
            <a:extLst>
              <a:ext uri="{FF2B5EF4-FFF2-40B4-BE49-F238E27FC236}">
                <a16:creationId xmlns:a16="http://schemas.microsoft.com/office/drawing/2014/main" id="{BADA05B6-0FE9-904B-A044-C053DE6234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0888" indent="-28733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5411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1766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79625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368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940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512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084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0F2CE47D-8B77-8047-8605-3C76A2B5D7C3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16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764361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슬라이드 이미지 개체 틀 1">
            <a:extLst>
              <a:ext uri="{FF2B5EF4-FFF2-40B4-BE49-F238E27FC236}">
                <a16:creationId xmlns:a16="http://schemas.microsoft.com/office/drawing/2014/main" id="{C43BB890-D818-A147-BF54-356D547C99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7219" name="슬라이드 노트 개체 틀 2">
            <a:extLst>
              <a:ext uri="{FF2B5EF4-FFF2-40B4-BE49-F238E27FC236}">
                <a16:creationId xmlns:a16="http://schemas.microsoft.com/office/drawing/2014/main" id="{9F2D9DA9-888B-5645-B417-2A9B6AFC28D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137220" name="슬라이드 번호 개체 틀 3">
            <a:extLst>
              <a:ext uri="{FF2B5EF4-FFF2-40B4-BE49-F238E27FC236}">
                <a16:creationId xmlns:a16="http://schemas.microsoft.com/office/drawing/2014/main" id="{7F386CF5-C344-6247-AF20-F67C2FBBAB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0888" indent="-28733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5411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1766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79625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368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940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512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084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8256C17C-7CB1-EF48-9AE1-143E239DEC7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18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348651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슬라이드 이미지 개체 틀 1">
            <a:extLst>
              <a:ext uri="{FF2B5EF4-FFF2-40B4-BE49-F238E27FC236}">
                <a16:creationId xmlns:a16="http://schemas.microsoft.com/office/drawing/2014/main" id="{B0AC9AE5-E6DA-3640-B91B-60266F14E3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9507" name="슬라이드 노트 개체 틀 2">
            <a:extLst>
              <a:ext uri="{FF2B5EF4-FFF2-40B4-BE49-F238E27FC236}">
                <a16:creationId xmlns:a16="http://schemas.microsoft.com/office/drawing/2014/main" id="{A283BB9B-4F1A-EE4D-95F2-351225470B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149508" name="슬라이드 번호 개체 틀 3">
            <a:extLst>
              <a:ext uri="{FF2B5EF4-FFF2-40B4-BE49-F238E27FC236}">
                <a16:creationId xmlns:a16="http://schemas.microsoft.com/office/drawing/2014/main" id="{E2EDA5EA-029A-ED48-836D-1B443880D1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0888" indent="-28733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5411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17663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79625" indent="-230188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368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940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512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08425" indent="-230188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A7B4862-2190-4B41-BCC3-778982F12A1A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20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20350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D4E9C20-5EA8-884B-AFF0-D40A431B27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C8F563-8F32-6044-9631-8D5203171F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5A0597-98B9-0D4D-B68F-A2F3722FA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B5E3A-D88F-F443-A089-87168B89B8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480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06A9DC-3AE3-0540-AE97-C408CF1939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61E9F14-82AE-5441-92BE-3C126EA91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F2429CC-8A5C-F34C-B480-91CB95A07C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730BE-E0E4-FA4A-A24D-ED68744371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4937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D19CD9-EA9B-F040-A471-FC40E557C7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8375798-DE0E-8A40-963F-0D045F6BC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5859A26-2E32-1D40-AD9C-6B9DA592C0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56A58-7DB1-6E4D-9B53-A980614D65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483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D24A32D-5BFB-3040-812E-0F88BCD40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366E4C1-159E-DE4F-9441-ADF6C0529E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12747C-7D40-5144-9E57-5D29636F52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D61C7-00F2-544D-9E39-09035D40E0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273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3241502-CE22-A94F-A4F6-91889DCE6B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2977356-1252-5C4A-9E75-9AA3A7190D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2FC58B6-D6A3-2A4F-BB86-6D8D6C0B46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9D19B-5E32-D944-88D3-2B28327B24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472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1EFAA7-B481-B84C-A2AC-AAEB7E1219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AC7285-C1E1-1C42-8C85-8DF9856CA2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8D1B9F-FD81-FA44-9121-7844F59158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A8768-C7E6-3D46-9CBD-7F42F20B41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2310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4795445-1613-6C43-ADF1-B3D038C556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B7D37D4-9D80-CA4A-903C-4CC2B95739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33A33DF-7BD0-274E-AF57-19B6B931CE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CE6B0-3499-7044-BB69-A29EC0E276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9153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E05BC11-8B50-BA4D-A98F-2D7EBCDD87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D73D1B5-AAFF-9246-AE67-CF697A91C1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279ACAB-7D45-1A44-917F-AF6C9A1698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1B313-BF6D-E446-9B5B-59ECBB3659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746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8A5F82E-017D-D84E-BDA5-64D10E84CF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B6BFFAE-1FAF-9043-8742-98EBFF0609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518691B-C0D1-1E47-8C61-3C7BEE6F86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B147F-6EDD-9B44-BFD2-8DA074BD4C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6368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789500-C29F-444A-8E07-421E488213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189652-9F56-8A43-AE84-C947716BBB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33807A-E5B1-BF4C-A5EC-8C62DC4F9F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E929B-8F54-9141-B7FD-0140CF72E5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74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BD4ECE-6C77-2241-9903-49EB4E2312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0F0CEE-37E8-6D4E-9F7B-6797646504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030BFE-A8A2-0241-A11A-6C3ECDF9E6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C062C-9ACC-D543-8C83-148E9B170F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991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EE84C65-1AFB-CE45-9657-BEB3AC09C5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45F3E3-E1FE-164F-9855-4132231F30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C078F81-40BA-C542-80B9-BCB1B33DA9F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00209E0-E0EC-A44A-99EA-64C2921CC5A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4100BD4-8D1E-354E-981D-B22F773EA5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5484B25-7165-1647-94B6-95F3B7455F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6.emf"/><Relationship Id="rId4" Type="http://schemas.openxmlformats.org/officeDocument/2006/relationships/image" Target="../media/image14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6.emf"/><Relationship Id="rId4" Type="http://schemas.openxmlformats.org/officeDocument/2006/relationships/image" Target="../media/image14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www.youtube.com/watch?v=iznKCHgD3AA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://gg.gg/jvuof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gg.gg/i6uer" TargetMode="External"/><Relationship Id="rId2" Type="http://schemas.openxmlformats.org/officeDocument/2006/relationships/hyperlink" Target="http://gg.gg/i6ucs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753583" y="2579724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4-1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76500" y="1103358"/>
            <a:ext cx="1191000" cy="117845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58272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5">
            <a:extLst>
              <a:ext uri="{FF2B5EF4-FFF2-40B4-BE49-F238E27FC236}">
                <a16:creationId xmlns:a16="http://schemas.microsoft.com/office/drawing/2014/main" id="{AED127E8-17CF-E24F-854A-C7D2A8347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344259"/>
            <a:ext cx="8064500" cy="48323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</p:txBody>
      </p:sp>
      <p:sp>
        <p:nvSpPr>
          <p:cNvPr id="10243" name="AutoShape 12">
            <a:extLst>
              <a:ext uri="{FF2B5EF4-FFF2-40B4-BE49-F238E27FC236}">
                <a16:creationId xmlns:a16="http://schemas.microsoft.com/office/drawing/2014/main" id="{F2999030-6C8F-6849-A9E4-5A1E4B6E192C}"/>
              </a:ext>
            </a:extLst>
          </p:cNvPr>
          <p:cNvSpPr>
            <a:spLocks noChangeArrowheads="1"/>
          </p:cNvSpPr>
          <p:nvPr/>
        </p:nvSpPr>
        <p:spPr bwMode="auto">
          <a:xfrm rot="342708" flipV="1">
            <a:off x="1246188" y="2455863"/>
            <a:ext cx="6338887" cy="9588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9516" y="12717"/>
                </a:moveTo>
                <a:cubicBezTo>
                  <a:pt x="19655" y="12088"/>
                  <a:pt x="19725" y="11444"/>
                  <a:pt x="19725" y="10800"/>
                </a:cubicBezTo>
                <a:cubicBezTo>
                  <a:pt x="19725" y="5870"/>
                  <a:pt x="15729" y="1875"/>
                  <a:pt x="10800" y="1875"/>
                </a:cubicBezTo>
                <a:cubicBezTo>
                  <a:pt x="8132" y="1874"/>
                  <a:pt x="5605" y="3067"/>
                  <a:pt x="3910" y="5126"/>
                </a:cubicBezTo>
                <a:lnTo>
                  <a:pt x="2462" y="3934"/>
                </a:lnTo>
                <a:cubicBezTo>
                  <a:pt x="4514" y="1443"/>
                  <a:pt x="7572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1580"/>
                  <a:pt x="21515" y="12358"/>
                  <a:pt x="21347" y="13120"/>
                </a:cubicBezTo>
                <a:lnTo>
                  <a:pt x="23984" y="13701"/>
                </a:lnTo>
                <a:lnTo>
                  <a:pt x="19650" y="16472"/>
                </a:lnTo>
                <a:lnTo>
                  <a:pt x="16879" y="12137"/>
                </a:lnTo>
                <a:lnTo>
                  <a:pt x="19516" y="12717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4943" name="Text Box 15">
            <a:extLst>
              <a:ext uri="{FF2B5EF4-FFF2-40B4-BE49-F238E27FC236}">
                <a16:creationId xmlns:a16="http://schemas.microsoft.com/office/drawing/2014/main" id="{765E47DB-F336-2E4E-A468-E6D569048D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760788"/>
            <a:ext cx="84248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latinLnBrk="1" hangingPunct="1"/>
            <a:r>
              <a:rPr kumimoji="1" lang="ko-KR" altLang="en-US" sz="2400">
                <a:ea typeface="굴림" panose="020B0600000101010101" pitchFamily="34" charset="-127"/>
              </a:rPr>
              <a:t>린다 씨가 학교에 </a:t>
            </a:r>
            <a:r>
              <a:rPr kumimoji="1" lang="ko-KR" altLang="en-US" sz="2400">
                <a:solidFill>
                  <a:srgbClr val="0000FF"/>
                </a:solidFill>
                <a:ea typeface="굴림" panose="020B0600000101010101" pitchFamily="34" charset="-127"/>
              </a:rPr>
              <a:t>가다가</a:t>
            </a:r>
            <a:r>
              <a:rPr kumimoji="1" lang="ko-KR" altLang="en-US" sz="2400">
                <a:ea typeface="굴림" panose="020B0600000101010101" pitchFamily="34" charset="-127"/>
              </a:rPr>
              <a:t> 스타벅스에서 커피를 마셨어요</a:t>
            </a:r>
            <a:r>
              <a:rPr kumimoji="1" lang="en-US" altLang="ko-KR" sz="2400">
                <a:ea typeface="굴림" panose="020B0600000101010101" pitchFamily="34" charset="-127"/>
              </a:rPr>
              <a:t>. </a:t>
            </a:r>
            <a:endParaRPr lang="en-US" altLang="ko-KR" sz="2400">
              <a:ea typeface="굴림" panose="020B0600000101010101" pitchFamily="34" charset="-127"/>
            </a:endParaRPr>
          </a:p>
        </p:txBody>
      </p:sp>
      <p:sp>
        <p:nvSpPr>
          <p:cNvPr id="10245" name="Text Box 16">
            <a:extLst>
              <a:ext uri="{FF2B5EF4-FFF2-40B4-BE49-F238E27FC236}">
                <a16:creationId xmlns:a16="http://schemas.microsoft.com/office/drawing/2014/main" id="{E06F1CB8-AF30-7346-A228-6922B4E9A9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60350"/>
            <a:ext cx="8064500" cy="528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2800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  </a:t>
            </a:r>
            <a:r>
              <a:rPr lang="en-US" altLang="ko-KR" sz="2800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 ~</a:t>
            </a:r>
            <a:r>
              <a:rPr lang="ko-KR" altLang="en-US" sz="2800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다</a:t>
            </a:r>
            <a:r>
              <a:rPr lang="en-US" altLang="ko-KR" sz="2800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(</a:t>
            </a:r>
            <a:r>
              <a:rPr lang="ko-KR" altLang="en-US" sz="2800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가</a:t>
            </a:r>
            <a:r>
              <a:rPr lang="en-US" altLang="ko-KR" sz="2800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)</a:t>
            </a:r>
            <a:endParaRPr lang="ko-KR" altLang="en-US" sz="2800" dirty="0">
              <a:ea typeface="굴림" panose="020B0600000101010101" pitchFamily="34" charset="-127"/>
              <a:cs typeface="Times New Roman" panose="02020603050405020304" pitchFamily="18" charset="0"/>
            </a:endParaRPr>
          </a:p>
        </p:txBody>
      </p:sp>
      <p:sp>
        <p:nvSpPr>
          <p:cNvPr id="69641" name="Text Box 17">
            <a:extLst>
              <a:ext uri="{FF2B5EF4-FFF2-40B4-BE49-F238E27FC236}">
                <a16:creationId xmlns:a16="http://schemas.microsoft.com/office/drawing/2014/main" id="{FE33515F-4124-1D48-8E9B-D7A418535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1325" y="333375"/>
            <a:ext cx="4321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from one action/state to another</a:t>
            </a: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C42FA39-FF5C-0643-AD32-FFF7E355B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1857375"/>
            <a:ext cx="1423987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">
            <a:extLst>
              <a:ext uri="{FF2B5EF4-FFF2-40B4-BE49-F238E27FC236}">
                <a16:creationId xmlns:a16="http://schemas.microsoft.com/office/drawing/2014/main" id="{81581700-A3C6-534E-86E6-4ECAFECFD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700" y="4662488"/>
            <a:ext cx="1423988" cy="105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9" name="AutoShape 12">
            <a:extLst>
              <a:ext uri="{FF2B5EF4-FFF2-40B4-BE49-F238E27FC236}">
                <a16:creationId xmlns:a16="http://schemas.microsoft.com/office/drawing/2014/main" id="{4167B8D3-C7AF-D746-B132-0313B2FB49AA}"/>
              </a:ext>
            </a:extLst>
          </p:cNvPr>
          <p:cNvSpPr>
            <a:spLocks noChangeArrowheads="1"/>
          </p:cNvSpPr>
          <p:nvPr/>
        </p:nvSpPr>
        <p:spPr bwMode="auto">
          <a:xfrm rot="342708" flipV="1">
            <a:off x="1246189" y="5325742"/>
            <a:ext cx="6338887" cy="9588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9516" y="12717"/>
                </a:moveTo>
                <a:cubicBezTo>
                  <a:pt x="19655" y="12088"/>
                  <a:pt x="19725" y="11444"/>
                  <a:pt x="19725" y="10800"/>
                </a:cubicBezTo>
                <a:cubicBezTo>
                  <a:pt x="19725" y="5870"/>
                  <a:pt x="15729" y="1875"/>
                  <a:pt x="10800" y="1875"/>
                </a:cubicBezTo>
                <a:cubicBezTo>
                  <a:pt x="8132" y="1874"/>
                  <a:pt x="5605" y="3067"/>
                  <a:pt x="3910" y="5126"/>
                </a:cubicBezTo>
                <a:lnTo>
                  <a:pt x="2462" y="3934"/>
                </a:lnTo>
                <a:cubicBezTo>
                  <a:pt x="4514" y="1443"/>
                  <a:pt x="7572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1580"/>
                  <a:pt x="21515" y="12358"/>
                  <a:pt x="21347" y="13120"/>
                </a:cubicBezTo>
                <a:lnTo>
                  <a:pt x="23984" y="13701"/>
                </a:lnTo>
                <a:lnTo>
                  <a:pt x="19650" y="16472"/>
                </a:lnTo>
                <a:lnTo>
                  <a:pt x="16879" y="12137"/>
                </a:lnTo>
                <a:lnTo>
                  <a:pt x="19516" y="12717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20" name="Picture 2" descr="C:\Documents and Settings\Seunghye Lee\My Documents\My Pictures\starbucks.jpg">
            <a:extLst>
              <a:ext uri="{FF2B5EF4-FFF2-40B4-BE49-F238E27FC236}">
                <a16:creationId xmlns:a16="http://schemas.microsoft.com/office/drawing/2014/main" id="{21E22D96-2FE4-AC46-A0E5-F13652E0E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5000625"/>
            <a:ext cx="928688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15">
            <a:extLst>
              <a:ext uri="{FF2B5EF4-FFF2-40B4-BE49-F238E27FC236}">
                <a16:creationId xmlns:a16="http://schemas.microsoft.com/office/drawing/2014/main" id="{BF530584-9924-EA4D-8EC2-549A67968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1285875"/>
            <a:ext cx="7747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latinLnBrk="1" hangingPunct="1"/>
            <a:r>
              <a:rPr kumimoji="1" lang="ko-KR" altLang="en-US" sz="2400">
                <a:ea typeface="굴림" panose="020B0600000101010101" pitchFamily="34" charset="-127"/>
              </a:rPr>
              <a:t>린다 씨가 학교에 </a:t>
            </a:r>
            <a:r>
              <a:rPr kumimoji="1" lang="ko-KR" altLang="en-US" sz="2400">
                <a:solidFill>
                  <a:srgbClr val="0000FF"/>
                </a:solidFill>
                <a:ea typeface="굴림" panose="020B0600000101010101" pitchFamily="34" charset="-127"/>
              </a:rPr>
              <a:t>가다가</a:t>
            </a:r>
            <a:r>
              <a:rPr kumimoji="1" lang="ko-KR" altLang="en-US" sz="2400">
                <a:ea typeface="굴림" panose="020B0600000101010101" pitchFamily="34" charset="-127"/>
              </a:rPr>
              <a:t> 마크 씨를 만났어요</a:t>
            </a:r>
            <a:r>
              <a:rPr kumimoji="1" lang="en-US" altLang="ko-KR" sz="2400">
                <a:ea typeface="굴림" panose="020B0600000101010101" pitchFamily="34" charset="-127"/>
              </a:rPr>
              <a:t>. </a:t>
            </a:r>
            <a:endParaRPr lang="en-US" altLang="ko-KR" sz="2400">
              <a:ea typeface="굴림" panose="020B0600000101010101" pitchFamily="34" charset="-127"/>
            </a:endParaRPr>
          </a:p>
        </p:txBody>
      </p:sp>
      <p:grpSp>
        <p:nvGrpSpPr>
          <p:cNvPr id="2" name="Group 22">
            <a:extLst>
              <a:ext uri="{FF2B5EF4-FFF2-40B4-BE49-F238E27FC236}">
                <a16:creationId xmlns:a16="http://schemas.microsoft.com/office/drawing/2014/main" id="{17A55884-D16F-C945-BD01-EB7D4555AA34}"/>
              </a:ext>
            </a:extLst>
          </p:cNvPr>
          <p:cNvGrpSpPr>
            <a:grpSpLocks/>
          </p:cNvGrpSpPr>
          <p:nvPr/>
        </p:nvGrpSpPr>
        <p:grpSpPr bwMode="auto">
          <a:xfrm>
            <a:off x="928688" y="1714500"/>
            <a:ext cx="1428750" cy="1643063"/>
            <a:chOff x="928662" y="1714488"/>
            <a:chExt cx="1428760" cy="1643077"/>
          </a:xfrm>
        </p:grpSpPr>
        <p:pic>
          <p:nvPicPr>
            <p:cNvPr id="10260" name="Picture 9" descr="j0416696[1]">
              <a:extLst>
                <a:ext uri="{FF2B5EF4-FFF2-40B4-BE49-F238E27FC236}">
                  <a16:creationId xmlns:a16="http://schemas.microsoft.com/office/drawing/2014/main" id="{EBF93FE2-C605-FE4E-96D5-0D463DA551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28662" y="1714488"/>
              <a:ext cx="1357322" cy="13030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61" name="Text Box 6">
              <a:extLst>
                <a:ext uri="{FF2B5EF4-FFF2-40B4-BE49-F238E27FC236}">
                  <a16:creationId xmlns:a16="http://schemas.microsoft.com/office/drawing/2014/main" id="{14997F82-7DF0-6F41-B8E3-4E566BBFB0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14132" y="2895897"/>
              <a:ext cx="1143290" cy="4616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ko-KR" altLang="en-US" sz="2400">
                  <a:ea typeface="굴림" panose="020B0600000101010101" pitchFamily="34" charset="-127"/>
                </a:rPr>
                <a:t>린다</a:t>
              </a:r>
            </a:p>
          </p:txBody>
        </p:sp>
      </p:grpSp>
      <p:grpSp>
        <p:nvGrpSpPr>
          <p:cNvPr id="3" name="Group 27">
            <a:extLst>
              <a:ext uri="{FF2B5EF4-FFF2-40B4-BE49-F238E27FC236}">
                <a16:creationId xmlns:a16="http://schemas.microsoft.com/office/drawing/2014/main" id="{B2D210E1-78D1-DC42-82C5-C99C7387E09F}"/>
              </a:ext>
            </a:extLst>
          </p:cNvPr>
          <p:cNvGrpSpPr>
            <a:grpSpLocks/>
          </p:cNvGrpSpPr>
          <p:nvPr/>
        </p:nvGrpSpPr>
        <p:grpSpPr bwMode="auto">
          <a:xfrm>
            <a:off x="4500563" y="2030413"/>
            <a:ext cx="1571625" cy="1327150"/>
            <a:chOff x="4500563" y="2030897"/>
            <a:chExt cx="1571635" cy="1326665"/>
          </a:xfrm>
        </p:grpSpPr>
        <p:pic>
          <p:nvPicPr>
            <p:cNvPr id="10258" name="Picture 3">
              <a:extLst>
                <a:ext uri="{FF2B5EF4-FFF2-40B4-BE49-F238E27FC236}">
                  <a16:creationId xmlns:a16="http://schemas.microsoft.com/office/drawing/2014/main" id="{02CA1C8C-4881-444E-9679-46AD988426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9190" y="2030897"/>
              <a:ext cx="928694" cy="1326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9" name="Text Box 6">
              <a:extLst>
                <a:ext uri="{FF2B5EF4-FFF2-40B4-BE49-F238E27FC236}">
                  <a16:creationId xmlns:a16="http://schemas.microsoft.com/office/drawing/2014/main" id="{2DF2B039-E42B-2C46-A392-2B21434B37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00563" y="2753021"/>
              <a:ext cx="157163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ko-KR" altLang="en-US" sz="2400">
                  <a:ea typeface="굴림" panose="020B0600000101010101" pitchFamily="34" charset="-127"/>
                </a:rPr>
                <a:t>마크</a:t>
              </a:r>
            </a:p>
          </p:txBody>
        </p:sp>
      </p:grpSp>
      <p:grpSp>
        <p:nvGrpSpPr>
          <p:cNvPr id="4" name="Group 28">
            <a:extLst>
              <a:ext uri="{FF2B5EF4-FFF2-40B4-BE49-F238E27FC236}">
                <a16:creationId xmlns:a16="http://schemas.microsoft.com/office/drawing/2014/main" id="{4CBA99A9-D6A0-4940-90CB-4D090DD80B29}"/>
              </a:ext>
            </a:extLst>
          </p:cNvPr>
          <p:cNvGrpSpPr>
            <a:grpSpLocks/>
          </p:cNvGrpSpPr>
          <p:nvPr/>
        </p:nvGrpSpPr>
        <p:grpSpPr bwMode="auto">
          <a:xfrm>
            <a:off x="928688" y="4572000"/>
            <a:ext cx="1428750" cy="1643063"/>
            <a:chOff x="928662" y="1714488"/>
            <a:chExt cx="1428761" cy="1643077"/>
          </a:xfrm>
        </p:grpSpPr>
        <p:pic>
          <p:nvPicPr>
            <p:cNvPr id="10256" name="Picture 9" descr="j0416696[1]">
              <a:extLst>
                <a:ext uri="{FF2B5EF4-FFF2-40B4-BE49-F238E27FC236}">
                  <a16:creationId xmlns:a16="http://schemas.microsoft.com/office/drawing/2014/main" id="{0CCE8FB4-AC59-2E48-9A1F-96ADF1541C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28662" y="1714488"/>
              <a:ext cx="1357322" cy="13030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7" name="Text Box 6">
              <a:extLst>
                <a:ext uri="{FF2B5EF4-FFF2-40B4-BE49-F238E27FC236}">
                  <a16:creationId xmlns:a16="http://schemas.microsoft.com/office/drawing/2014/main" id="{2B00CA76-00AE-2547-A7E0-E14580B863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14132" y="2895897"/>
              <a:ext cx="1143291" cy="4616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ko-KR" altLang="en-US" sz="2400">
                  <a:ea typeface="굴림" panose="020B0600000101010101" pitchFamily="34" charset="-127"/>
                </a:rPr>
                <a:t>린다</a:t>
              </a:r>
            </a:p>
          </p:txBody>
        </p:sp>
      </p:grpSp>
      <p:sp>
        <p:nvSpPr>
          <p:cNvPr id="22" name="Text Box 17">
            <a:extLst>
              <a:ext uri="{FF2B5EF4-FFF2-40B4-BE49-F238E27FC236}">
                <a16:creationId xmlns:a16="http://schemas.microsoft.com/office/drawing/2014/main" id="{C2AAC514-99D4-F845-8675-D70EBED73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4221163"/>
            <a:ext cx="4321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in the middle of the action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F9A6D2D-E9E1-8742-978A-6F43FBBFEB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264" y="6117112"/>
            <a:ext cx="539552" cy="210532"/>
          </a:xfrm>
          <a:prstGeom prst="rect">
            <a:avLst/>
          </a:prstGeom>
        </p:spPr>
      </p:pic>
      <p:sp>
        <p:nvSpPr>
          <p:cNvPr id="24" name="Google Shape;182;p29">
            <a:extLst>
              <a:ext uri="{FF2B5EF4-FFF2-40B4-BE49-F238E27FC236}">
                <a16:creationId xmlns:a16="http://schemas.microsoft.com/office/drawing/2014/main" id="{9E0A4C7E-9344-D343-B863-1D0E77D38796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579690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23 0.00578 C 0.00347 0.02149 0.02552 0.03721 0.04479 0.04691 C 0.06423 0.05662 0.08055 0.05985 0.09722 0.06401 C 0.11423 0.06841 0.12951 0.07072 0.14531 0.0728 C 0.16111 0.07511 0.17153 0.07719 0.19114 0.07719 C 0.21094 0.07719 0.24184 0.07765 0.26337 0.0728 C 0.28489 0.06817 0.31076 0.05292 0.32031 0.04899 " pathEditMode="relative" rAng="0" ptsTypes="aaaaaaA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2700" y="358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23 0.00578 C 0.00347 0.02149 0.02552 0.03721 0.04479 0.04691 C 0.06423 0.05662 0.08055 0.05985 0.09722 0.06401 C 0.11423 0.06841 0.12951 0.07072 0.14531 0.0728 C 0.16111 0.07511 0.17153 0.07719 0.19114 0.07719 C 0.21094 0.07719 0.24184 0.07765 0.26337 0.0728 C 0.28489 0.06817 0.31076 0.05292 0.32031 0.04899 " pathEditMode="relative" rAng="0" ptsTypes="aaaaaaA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2700" y="358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24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69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43" grpId="0"/>
      <p:bldP spid="69641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7" descr="MCj02959450000[1]">
            <a:extLst>
              <a:ext uri="{FF2B5EF4-FFF2-40B4-BE49-F238E27FC236}">
                <a16:creationId xmlns:a16="http://schemas.microsoft.com/office/drawing/2014/main" id="{6785527E-CA90-CC4B-94C4-5E64BC4DB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1928813"/>
            <a:ext cx="2000250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5">
            <a:extLst>
              <a:ext uri="{FF2B5EF4-FFF2-40B4-BE49-F238E27FC236}">
                <a16:creationId xmlns:a16="http://schemas.microsoft.com/office/drawing/2014/main" id="{58174281-D519-6740-92F0-AFDD39083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125" y="1184998"/>
            <a:ext cx="8501063" cy="52625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</p:txBody>
      </p:sp>
      <p:sp>
        <p:nvSpPr>
          <p:cNvPr id="124943" name="Text Box 15">
            <a:extLst>
              <a:ext uri="{FF2B5EF4-FFF2-40B4-BE49-F238E27FC236}">
                <a16:creationId xmlns:a16="http://schemas.microsoft.com/office/drawing/2014/main" id="{7E149276-EC3B-0C40-924E-6FD076BCA9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429000"/>
            <a:ext cx="4889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latinLnBrk="1" hangingPunct="1"/>
            <a:r>
              <a:rPr lang="ko-KR" altLang="en-US" sz="2800" dirty="0">
                <a:ea typeface="굴림" panose="020B0600000101010101" pitchFamily="34" charset="-127"/>
              </a:rPr>
              <a:t>숙제를  </a:t>
            </a:r>
            <a:r>
              <a:rPr lang="ko-KR" altLang="en-US" sz="2800" dirty="0">
                <a:solidFill>
                  <a:srgbClr val="FF0000"/>
                </a:solidFill>
                <a:ea typeface="굴림" panose="020B0600000101010101" pitchFamily="34" charset="-127"/>
              </a:rPr>
              <a:t>했다가</a:t>
            </a:r>
            <a:r>
              <a:rPr lang="ko-KR" altLang="en-US" sz="2800" dirty="0">
                <a:ea typeface="굴림" panose="020B0600000101010101" pitchFamily="34" charset="-127"/>
              </a:rPr>
              <a:t>  잠들었어요</a:t>
            </a:r>
            <a:r>
              <a:rPr lang="en-US" altLang="ko-KR" sz="2800" dirty="0">
                <a:ea typeface="굴림" panose="020B0600000101010101" pitchFamily="34" charset="-127"/>
              </a:rPr>
              <a:t>.</a:t>
            </a:r>
          </a:p>
        </p:txBody>
      </p:sp>
      <p:sp>
        <p:nvSpPr>
          <p:cNvPr id="13317" name="Text Box 17">
            <a:extLst>
              <a:ext uri="{FF2B5EF4-FFF2-40B4-BE49-F238E27FC236}">
                <a16:creationId xmlns:a16="http://schemas.microsoft.com/office/drawing/2014/main" id="{AC886C42-449B-0947-9FA5-64C0B6B3A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1325" y="333375"/>
            <a:ext cx="4321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from one action/state to another</a:t>
            </a:r>
          </a:p>
        </p:txBody>
      </p:sp>
      <p:sp>
        <p:nvSpPr>
          <p:cNvPr id="13318" name="Text Box 16">
            <a:extLst>
              <a:ext uri="{FF2B5EF4-FFF2-40B4-BE49-F238E27FC236}">
                <a16:creationId xmlns:a16="http://schemas.microsoft.com/office/drawing/2014/main" id="{D2CE1D40-3CB7-3D45-ACC0-4437898EC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85750"/>
            <a:ext cx="8064500" cy="528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2800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     </a:t>
            </a:r>
            <a:r>
              <a:rPr lang="en-US" altLang="ko-KR" sz="2800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~</a:t>
            </a:r>
            <a:r>
              <a:rPr lang="ko-KR" altLang="en-US" sz="2800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다가</a:t>
            </a:r>
            <a:endParaRPr lang="ko-KR" altLang="en-US" sz="2800" dirty="0">
              <a:ea typeface="굴림" panose="020B0600000101010101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13319" name="Picture 7" descr="MCj02959450000[1]">
            <a:extLst>
              <a:ext uri="{FF2B5EF4-FFF2-40B4-BE49-F238E27FC236}">
                <a16:creationId xmlns:a16="http://schemas.microsoft.com/office/drawing/2014/main" id="{F65E77CB-CC75-7148-A79B-37198E195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738" y="1785938"/>
            <a:ext cx="1727200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7">
            <a:extLst>
              <a:ext uri="{FF2B5EF4-FFF2-40B4-BE49-F238E27FC236}">
                <a16:creationId xmlns:a16="http://schemas.microsoft.com/office/drawing/2014/main" id="{9F2223B8-E003-2E4C-97F8-27E6994ED9F4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1714500"/>
            <a:ext cx="2000250" cy="1500188"/>
            <a:chOff x="4214810" y="1785926"/>
            <a:chExt cx="2428892" cy="1714142"/>
          </a:xfrm>
        </p:grpSpPr>
        <p:pic>
          <p:nvPicPr>
            <p:cNvPr id="13331" name="Picture 7" descr="MCj02959450000[1]">
              <a:extLst>
                <a:ext uri="{FF2B5EF4-FFF2-40B4-BE49-F238E27FC236}">
                  <a16:creationId xmlns:a16="http://schemas.microsoft.com/office/drawing/2014/main" id="{CFEA76E9-56C2-8D4B-8CDB-42AE6CCE9F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3438" y="1857364"/>
              <a:ext cx="2000264" cy="16427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32" name="Picture 2">
              <a:extLst>
                <a:ext uri="{FF2B5EF4-FFF2-40B4-BE49-F238E27FC236}">
                  <a16:creationId xmlns:a16="http://schemas.microsoft.com/office/drawing/2014/main" id="{2ECCADBA-C8EC-EA47-B437-1A4693941D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4810" y="1785926"/>
              <a:ext cx="1759912" cy="1209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2" name="Multiply 31">
            <a:extLst>
              <a:ext uri="{FF2B5EF4-FFF2-40B4-BE49-F238E27FC236}">
                <a16:creationId xmlns:a16="http://schemas.microsoft.com/office/drawing/2014/main" id="{638CBD16-8249-F845-97D4-5CD31808015D}"/>
              </a:ext>
            </a:extLst>
          </p:cNvPr>
          <p:cNvSpPr/>
          <p:nvPr/>
        </p:nvSpPr>
        <p:spPr>
          <a:xfrm>
            <a:off x="1428750" y="1214438"/>
            <a:ext cx="1928813" cy="500062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33" name="Picture 4">
            <a:extLst>
              <a:ext uri="{FF2B5EF4-FFF2-40B4-BE49-F238E27FC236}">
                <a16:creationId xmlns:a16="http://schemas.microsoft.com/office/drawing/2014/main" id="{70C6B88E-0F6E-074A-AF7A-3D419064E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738" y="4143375"/>
            <a:ext cx="2028825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6">
            <a:extLst>
              <a:ext uri="{FF2B5EF4-FFF2-40B4-BE49-F238E27FC236}">
                <a16:creationId xmlns:a16="http://schemas.microsoft.com/office/drawing/2014/main" id="{B01C29B7-D0F6-0C41-A55D-0785ADC42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4143375"/>
            <a:ext cx="1924050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Right Arrow 34">
            <a:extLst>
              <a:ext uri="{FF2B5EF4-FFF2-40B4-BE49-F238E27FC236}">
                <a16:creationId xmlns:a16="http://schemas.microsoft.com/office/drawing/2014/main" id="{C71547CE-1F87-E144-A4C8-80BFF9B4340A}"/>
              </a:ext>
            </a:extLst>
          </p:cNvPr>
          <p:cNvSpPr/>
          <p:nvPr/>
        </p:nvSpPr>
        <p:spPr>
          <a:xfrm>
            <a:off x="3286125" y="2500313"/>
            <a:ext cx="1214438" cy="428625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ko-KR">
              <a:solidFill>
                <a:srgbClr val="FFFFFF"/>
              </a:solidFill>
              <a:ea typeface="굴림" pitchFamily="50" charset="-127"/>
              <a:cs typeface="Arial" pitchFamily="34" charset="0"/>
            </a:endParaRPr>
          </a:p>
        </p:txBody>
      </p:sp>
      <p:sp>
        <p:nvSpPr>
          <p:cNvPr id="36" name="Right Arrow 35">
            <a:extLst>
              <a:ext uri="{FF2B5EF4-FFF2-40B4-BE49-F238E27FC236}">
                <a16:creationId xmlns:a16="http://schemas.microsoft.com/office/drawing/2014/main" id="{12F6CC19-E851-D348-96BB-E75F091F6D13}"/>
              </a:ext>
            </a:extLst>
          </p:cNvPr>
          <p:cNvSpPr/>
          <p:nvPr/>
        </p:nvSpPr>
        <p:spPr>
          <a:xfrm>
            <a:off x="3286125" y="4714875"/>
            <a:ext cx="1217613" cy="428625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ko-KR">
              <a:solidFill>
                <a:srgbClr val="FFFFFF"/>
              </a:solidFill>
              <a:ea typeface="굴림" pitchFamily="50" charset="-127"/>
              <a:cs typeface="Arial" pitchFamily="34" charset="0"/>
            </a:endParaRPr>
          </a:p>
        </p:txBody>
      </p:sp>
      <p:sp>
        <p:nvSpPr>
          <p:cNvPr id="39" name="Multiply 38">
            <a:extLst>
              <a:ext uri="{FF2B5EF4-FFF2-40B4-BE49-F238E27FC236}">
                <a16:creationId xmlns:a16="http://schemas.microsoft.com/office/drawing/2014/main" id="{148C76DD-C47F-3049-B005-7DED304035B8}"/>
              </a:ext>
            </a:extLst>
          </p:cNvPr>
          <p:cNvSpPr/>
          <p:nvPr/>
        </p:nvSpPr>
        <p:spPr>
          <a:xfrm>
            <a:off x="1428750" y="3429000"/>
            <a:ext cx="2000250" cy="500063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0" name="Text Box 15">
            <a:extLst>
              <a:ext uri="{FF2B5EF4-FFF2-40B4-BE49-F238E27FC236}">
                <a16:creationId xmlns:a16="http://schemas.microsoft.com/office/drawing/2014/main" id="{095469D1-41EC-3B46-B8DF-A38D6924C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429000"/>
            <a:ext cx="1285875" cy="5238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latinLnBrk="1" hangingPunct="1"/>
            <a:r>
              <a:rPr lang="ko-KR" altLang="en-US" sz="2800" b="1" dirty="0">
                <a:solidFill>
                  <a:srgbClr val="0000FF"/>
                </a:solidFill>
                <a:ea typeface="굴림" panose="020B0600000101010101" pitchFamily="34" charset="-127"/>
              </a:rPr>
              <a:t>하다가</a:t>
            </a:r>
            <a:r>
              <a:rPr lang="ko-KR" altLang="en-US" sz="2800" dirty="0">
                <a:ea typeface="굴림" panose="020B0600000101010101" pitchFamily="34" charset="-127"/>
              </a:rPr>
              <a:t> </a:t>
            </a:r>
          </a:p>
        </p:txBody>
      </p:sp>
      <p:sp>
        <p:nvSpPr>
          <p:cNvPr id="41" name="Text Box 15">
            <a:extLst>
              <a:ext uri="{FF2B5EF4-FFF2-40B4-BE49-F238E27FC236}">
                <a16:creationId xmlns:a16="http://schemas.microsoft.com/office/drawing/2014/main" id="{A3B61980-9563-EA4B-B2BC-5BA5AB1D94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214438"/>
            <a:ext cx="4889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latinLnBrk="1" hangingPunct="1"/>
            <a:r>
              <a:rPr lang="ko-KR" altLang="en-US" sz="2800">
                <a:ea typeface="굴림" panose="020B0600000101010101" pitchFamily="34" charset="-127"/>
              </a:rPr>
              <a:t>영화를  </a:t>
            </a:r>
            <a:r>
              <a:rPr lang="ko-KR" altLang="en-US" sz="2800">
                <a:solidFill>
                  <a:srgbClr val="FF0000"/>
                </a:solidFill>
                <a:ea typeface="굴림" panose="020B0600000101010101" pitchFamily="34" charset="-127"/>
              </a:rPr>
              <a:t>봤다가</a:t>
            </a:r>
            <a:r>
              <a:rPr lang="ko-KR" altLang="en-US" sz="2800">
                <a:ea typeface="굴림" panose="020B0600000101010101" pitchFamily="34" charset="-127"/>
              </a:rPr>
              <a:t>  울었어요</a:t>
            </a:r>
            <a:r>
              <a:rPr lang="en-US" altLang="ko-KR" sz="2800">
                <a:ea typeface="굴림" panose="020B0600000101010101" pitchFamily="34" charset="-127"/>
              </a:rPr>
              <a:t>.</a:t>
            </a:r>
          </a:p>
        </p:txBody>
      </p:sp>
      <p:sp>
        <p:nvSpPr>
          <p:cNvPr id="42" name="Text Box 17">
            <a:extLst>
              <a:ext uri="{FF2B5EF4-FFF2-40B4-BE49-F238E27FC236}">
                <a16:creationId xmlns:a16="http://schemas.microsoft.com/office/drawing/2014/main" id="{16C189EB-30D1-804B-AAB8-DE26686612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5715000"/>
            <a:ext cx="8501063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20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It is used only one takes place after the earlier action has been </a:t>
            </a:r>
            <a:r>
              <a:rPr lang="en-US" altLang="ko-KR" sz="2200">
                <a:solidFill>
                  <a:srgbClr val="FF000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completed.</a:t>
            </a:r>
            <a:r>
              <a:rPr lang="en-US" altLang="ko-KR" sz="220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</a:p>
        </p:txBody>
      </p:sp>
      <p:sp>
        <p:nvSpPr>
          <p:cNvPr id="38" name="Text Box 15">
            <a:extLst>
              <a:ext uri="{FF2B5EF4-FFF2-40B4-BE49-F238E27FC236}">
                <a16:creationId xmlns:a16="http://schemas.microsoft.com/office/drawing/2014/main" id="{EEF994CD-3CF6-3542-8FBC-320936EBEE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63" y="1214438"/>
            <a:ext cx="1285875" cy="5238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latinLnBrk="1" hangingPunct="1"/>
            <a:r>
              <a:rPr lang="ko-KR" altLang="en-US" sz="2800" b="1" dirty="0">
                <a:solidFill>
                  <a:srgbClr val="0000FF"/>
                </a:solidFill>
                <a:ea typeface="굴림" panose="020B0600000101010101" pitchFamily="34" charset="-127"/>
              </a:rPr>
              <a:t>보다가</a:t>
            </a:r>
            <a:r>
              <a:rPr lang="ko-KR" altLang="en-US" sz="2800" dirty="0">
                <a:ea typeface="굴림" panose="020B0600000101010101" pitchFamily="34" charset="-127"/>
              </a:rPr>
              <a:t> </a:t>
            </a:r>
          </a:p>
        </p:txBody>
      </p:sp>
      <p:sp>
        <p:nvSpPr>
          <p:cNvPr id="21" name="Google Shape;182;p29">
            <a:extLst>
              <a:ext uri="{FF2B5EF4-FFF2-40B4-BE49-F238E27FC236}">
                <a16:creationId xmlns:a16="http://schemas.microsoft.com/office/drawing/2014/main" id="{3ECD4EF8-0564-794B-B723-382EEA794D1B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25E9FD3-C453-B04B-A8E0-FADFBDCE7C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264" y="6117112"/>
            <a:ext cx="539552" cy="2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2666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24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40" grpId="0" animBg="1"/>
      <p:bldP spid="42" grpId="0"/>
      <p:bldP spid="3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87" y="188640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-(</a:t>
            </a:r>
            <a:r>
              <a:rPr lang="ko-KR" altLang="en-US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이</a:t>
            </a:r>
            <a:r>
              <a:rPr lang="en-US" altLang="ko-KR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)</a:t>
            </a:r>
            <a:r>
              <a:rPr lang="ko-KR" altLang="en-US" dirty="0" err="1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든지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603650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chemeClr val="tx2"/>
                </a:solidFill>
              </a:rPr>
              <a:t>여러가지 중에서 어느 것을 선택해도 상관이 없음을 나타낸다</a:t>
            </a:r>
            <a:r>
              <a:rPr lang="en-US" altLang="ko-KR" sz="2800" dirty="0">
                <a:solidFill>
                  <a:schemeClr val="tx2"/>
                </a:solidFill>
              </a:rPr>
              <a:t>.</a:t>
            </a:r>
            <a:r>
              <a:rPr lang="ko-KR" altLang="en-US" sz="2800" dirty="0">
                <a:solidFill>
                  <a:schemeClr val="tx2"/>
                </a:solidFill>
              </a:rPr>
              <a:t> </a:t>
            </a:r>
            <a:r>
              <a:rPr lang="en-US" altLang="ko-KR" sz="2800" dirty="0">
                <a:solidFill>
                  <a:schemeClr val="tx2"/>
                </a:solidFill>
              </a:rPr>
              <a:t>‘</a:t>
            </a:r>
            <a:r>
              <a:rPr lang="ko-KR" altLang="en-US" sz="2800" dirty="0">
                <a:solidFill>
                  <a:schemeClr val="tx2"/>
                </a:solidFill>
              </a:rPr>
              <a:t>무엇</a:t>
            </a:r>
            <a:r>
              <a:rPr lang="en-US" altLang="ko-KR" sz="2800" dirty="0">
                <a:solidFill>
                  <a:schemeClr val="tx2"/>
                </a:solidFill>
              </a:rPr>
              <a:t>,</a:t>
            </a:r>
            <a:r>
              <a:rPr lang="ko-KR" altLang="en-US" sz="2800" dirty="0">
                <a:solidFill>
                  <a:schemeClr val="tx2"/>
                </a:solidFill>
              </a:rPr>
              <a:t> 어디</a:t>
            </a:r>
            <a:r>
              <a:rPr lang="en-US" altLang="ko-KR" sz="2800" dirty="0">
                <a:solidFill>
                  <a:schemeClr val="tx2"/>
                </a:solidFill>
              </a:rPr>
              <a:t>,</a:t>
            </a:r>
            <a:r>
              <a:rPr lang="ko-KR" altLang="en-US" sz="2800" dirty="0">
                <a:solidFill>
                  <a:schemeClr val="tx2"/>
                </a:solidFill>
              </a:rPr>
              <a:t> 누구</a:t>
            </a:r>
            <a:r>
              <a:rPr lang="en-US" altLang="ko-KR" sz="2800" dirty="0">
                <a:solidFill>
                  <a:schemeClr val="tx2"/>
                </a:solidFill>
              </a:rPr>
              <a:t>,</a:t>
            </a:r>
            <a:r>
              <a:rPr lang="ko-KR" altLang="en-US" sz="2800" dirty="0">
                <a:solidFill>
                  <a:schemeClr val="tx2"/>
                </a:solidFill>
              </a:rPr>
              <a:t> 언제</a:t>
            </a:r>
            <a:r>
              <a:rPr lang="en-US" altLang="ko-KR" sz="2800" dirty="0">
                <a:solidFill>
                  <a:schemeClr val="tx2"/>
                </a:solidFill>
              </a:rPr>
              <a:t>,</a:t>
            </a:r>
            <a:r>
              <a:rPr lang="ko-KR" altLang="en-US" sz="2800" dirty="0">
                <a:solidFill>
                  <a:schemeClr val="tx2"/>
                </a:solidFill>
              </a:rPr>
              <a:t> 얼마</a:t>
            </a:r>
            <a:r>
              <a:rPr lang="en-US" altLang="ko-KR" sz="2800" dirty="0">
                <a:solidFill>
                  <a:schemeClr val="tx2"/>
                </a:solidFill>
              </a:rPr>
              <a:t>’</a:t>
            </a:r>
            <a:r>
              <a:rPr lang="ko-KR" altLang="en-US" sz="2800" dirty="0">
                <a:solidFill>
                  <a:schemeClr val="tx2"/>
                </a:solidFill>
              </a:rPr>
              <a:t> 등과 함께 쓰임</a:t>
            </a:r>
            <a:r>
              <a:rPr lang="en-US" altLang="ko-KR" sz="2800" dirty="0">
                <a:solidFill>
                  <a:schemeClr val="tx2"/>
                </a:solidFill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tx2"/>
                </a:solidFill>
              </a:rPr>
              <a:t>This is used when it does not matter what is chosen. It is often used with ‘who, what, when, where, and who’.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chemeClr val="tx2"/>
                </a:solidFill>
              </a:rPr>
              <a:t>예</a:t>
            </a:r>
            <a:r>
              <a:rPr lang="en-US" altLang="ko-KR" sz="2800" dirty="0">
                <a:solidFill>
                  <a:schemeClr val="tx2"/>
                </a:solidFill>
              </a:rPr>
              <a:t>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altLang="ko-KR" sz="2800" dirty="0">
                <a:solidFill>
                  <a:schemeClr val="tx2"/>
                </a:solidFill>
              </a:rPr>
              <a:t>    1.</a:t>
            </a:r>
            <a:r>
              <a:rPr lang="ko-KR" altLang="en-US" sz="2800" dirty="0">
                <a:solidFill>
                  <a:schemeClr val="tx2"/>
                </a:solidFill>
              </a:rPr>
              <a:t> </a:t>
            </a:r>
            <a:r>
              <a:rPr lang="ko-KR" altLang="en-US" sz="2400" dirty="0">
                <a:solidFill>
                  <a:schemeClr val="tx2"/>
                </a:solidFill>
              </a:rPr>
              <a:t>저는 한국 음식</a:t>
            </a:r>
            <a:r>
              <a:rPr lang="ko-KR" altLang="en-US" sz="2400" b="1" u="sng" dirty="0">
                <a:solidFill>
                  <a:srgbClr val="0070C0"/>
                </a:solidFill>
              </a:rPr>
              <a:t>이든지</a:t>
            </a:r>
            <a:r>
              <a:rPr lang="ko-KR" altLang="en-US" sz="2400" dirty="0">
                <a:solidFill>
                  <a:schemeClr val="tx2"/>
                </a:solidFill>
              </a:rPr>
              <a:t> 미국 음식이든지 다 좋아요</a:t>
            </a:r>
            <a:r>
              <a:rPr lang="en-US" altLang="ko-KR" sz="2400" dirty="0">
                <a:solidFill>
                  <a:schemeClr val="tx2"/>
                </a:solidFill>
              </a:rPr>
              <a:t>.</a:t>
            </a:r>
            <a:endParaRPr lang="en-US" altLang="ko-KR" sz="2400" b="1" u="sng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altLang="ko-KR" sz="2400" dirty="0">
                <a:solidFill>
                  <a:schemeClr val="tx2"/>
                </a:solidFill>
              </a:rPr>
              <a:t>    </a:t>
            </a:r>
            <a:r>
              <a:rPr lang="ko-KR" altLang="en-US" sz="2400" dirty="0">
                <a:solidFill>
                  <a:schemeClr val="tx2"/>
                </a:solidFill>
              </a:rPr>
              <a:t> </a:t>
            </a:r>
            <a:r>
              <a:rPr lang="en-US" altLang="ko-KR" sz="2400" dirty="0">
                <a:solidFill>
                  <a:schemeClr val="tx2"/>
                </a:solidFill>
              </a:rPr>
              <a:t>2.</a:t>
            </a:r>
            <a:r>
              <a:rPr lang="ko-KR" altLang="en-US" sz="2400" dirty="0">
                <a:solidFill>
                  <a:schemeClr val="tx2"/>
                </a:solidFill>
              </a:rPr>
              <a:t> 궁금한 것이 있으면 선생님께 무엇</a:t>
            </a:r>
            <a:r>
              <a:rPr lang="ko-KR" altLang="en-US" sz="2400" b="1" u="sng" dirty="0">
                <a:solidFill>
                  <a:srgbClr val="0070C0"/>
                </a:solidFill>
              </a:rPr>
              <a:t>이든지</a:t>
            </a:r>
            <a:r>
              <a:rPr lang="ko-KR" altLang="en-US" sz="2400" dirty="0">
                <a:solidFill>
                  <a:schemeClr val="tx2"/>
                </a:solidFill>
              </a:rPr>
              <a:t> 물어보세요</a:t>
            </a:r>
            <a:r>
              <a:rPr lang="en-US" altLang="ko-KR" sz="2400" dirty="0">
                <a:solidFill>
                  <a:schemeClr val="tx2"/>
                </a:solidFill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30370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87" y="188640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~</a:t>
            </a:r>
            <a:r>
              <a:rPr lang="ko-KR" altLang="en-US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기 위해서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819674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400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400" dirty="0">
                <a:solidFill>
                  <a:schemeClr val="tx2"/>
                </a:solidFill>
              </a:rPr>
              <a:t>어떤 일을 하는 목적이나 의도를 나타냄</a:t>
            </a:r>
            <a:r>
              <a:rPr lang="en-US" altLang="ko-KR" sz="2400" dirty="0">
                <a:solidFill>
                  <a:schemeClr val="tx2"/>
                </a:solidFill>
              </a:rPr>
              <a:t>.</a:t>
            </a:r>
            <a:r>
              <a:rPr lang="ko-KR" altLang="en-US" sz="2400" dirty="0">
                <a:solidFill>
                  <a:schemeClr val="tx2"/>
                </a:solidFill>
              </a:rPr>
              <a:t> 형용사에 </a:t>
            </a:r>
            <a:r>
              <a:rPr lang="en-US" altLang="ko-KR" sz="2400" dirty="0">
                <a:solidFill>
                  <a:schemeClr val="tx2"/>
                </a:solidFill>
              </a:rPr>
              <a:t>‘~</a:t>
            </a:r>
            <a:r>
              <a:rPr lang="ko-KR" altLang="en-US" sz="2400" dirty="0">
                <a:solidFill>
                  <a:schemeClr val="tx2"/>
                </a:solidFill>
              </a:rPr>
              <a:t>아</a:t>
            </a:r>
            <a:r>
              <a:rPr lang="en-US" altLang="ko-KR" sz="2400" dirty="0">
                <a:solidFill>
                  <a:schemeClr val="tx2"/>
                </a:solidFill>
              </a:rPr>
              <a:t>/</a:t>
            </a:r>
            <a:r>
              <a:rPr lang="ko-KR" altLang="en-US" sz="2400" dirty="0">
                <a:solidFill>
                  <a:schemeClr val="tx2"/>
                </a:solidFill>
              </a:rPr>
              <a:t>어지다</a:t>
            </a:r>
            <a:r>
              <a:rPr lang="en-US" altLang="ko-KR" sz="2400" dirty="0">
                <a:solidFill>
                  <a:schemeClr val="tx2"/>
                </a:solidFill>
              </a:rPr>
              <a:t>’</a:t>
            </a:r>
            <a:r>
              <a:rPr lang="ko-KR" altLang="en-US" sz="2400" dirty="0">
                <a:solidFill>
                  <a:schemeClr val="tx2"/>
                </a:solidFill>
              </a:rPr>
              <a:t>가 붙어 동사가 되면 </a:t>
            </a:r>
            <a:r>
              <a:rPr lang="en-US" altLang="ko-KR" sz="2400" dirty="0">
                <a:solidFill>
                  <a:schemeClr val="tx2"/>
                </a:solidFill>
              </a:rPr>
              <a:t>‘~</a:t>
            </a:r>
            <a:r>
              <a:rPr lang="ko-KR" altLang="en-US" sz="2400" dirty="0">
                <a:solidFill>
                  <a:schemeClr val="tx2"/>
                </a:solidFill>
              </a:rPr>
              <a:t>기 위해</a:t>
            </a:r>
            <a:r>
              <a:rPr lang="en-US" altLang="ko-KR" sz="2400" dirty="0">
                <a:solidFill>
                  <a:schemeClr val="tx2"/>
                </a:solidFill>
              </a:rPr>
              <a:t>(</a:t>
            </a:r>
            <a:r>
              <a:rPr lang="ko-KR" altLang="en-US" sz="2400" dirty="0">
                <a:solidFill>
                  <a:schemeClr val="tx2"/>
                </a:solidFill>
              </a:rPr>
              <a:t>서</a:t>
            </a:r>
            <a:r>
              <a:rPr lang="en-US" altLang="ko-KR" sz="2400" dirty="0">
                <a:solidFill>
                  <a:schemeClr val="tx2"/>
                </a:solidFill>
              </a:rPr>
              <a:t>)’</a:t>
            </a:r>
            <a:r>
              <a:rPr lang="ko-KR" altLang="en-US" sz="2400" dirty="0">
                <a:solidFill>
                  <a:schemeClr val="tx2"/>
                </a:solidFill>
              </a:rPr>
              <a:t>와 함께 </a:t>
            </a:r>
            <a:endParaRPr lang="en-US" altLang="ko-KR" sz="2400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altLang="ko-KR" sz="2400" dirty="0">
                <a:solidFill>
                  <a:schemeClr val="tx2"/>
                </a:solidFill>
              </a:rPr>
              <a:t>    </a:t>
            </a:r>
            <a:r>
              <a:rPr lang="ko-KR" altLang="en-US" sz="2400" dirty="0">
                <a:solidFill>
                  <a:schemeClr val="tx2"/>
                </a:solidFill>
              </a:rPr>
              <a:t>쓸 수 있음</a:t>
            </a:r>
            <a:r>
              <a:rPr lang="en-US" altLang="ko-KR" sz="2400" dirty="0">
                <a:solidFill>
                  <a:schemeClr val="tx2"/>
                </a:solidFill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400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400" dirty="0">
                <a:solidFill>
                  <a:schemeClr val="tx2"/>
                </a:solidFill>
              </a:rPr>
              <a:t> </a:t>
            </a:r>
            <a:r>
              <a:rPr lang="en-US" altLang="ko-KR" sz="2400" dirty="0">
                <a:solidFill>
                  <a:schemeClr val="tx2"/>
                </a:solidFill>
              </a:rPr>
              <a:t>This is used to express the intention or purpose. Some adjectives with ‘~</a:t>
            </a:r>
            <a:r>
              <a:rPr lang="ko-KR" altLang="en-US" sz="2400" dirty="0">
                <a:solidFill>
                  <a:schemeClr val="tx2"/>
                </a:solidFill>
              </a:rPr>
              <a:t>아</a:t>
            </a:r>
            <a:r>
              <a:rPr lang="en-US" altLang="ko-KR" sz="2400" dirty="0">
                <a:solidFill>
                  <a:schemeClr val="tx2"/>
                </a:solidFill>
              </a:rPr>
              <a:t>/</a:t>
            </a:r>
            <a:r>
              <a:rPr lang="ko-KR" altLang="en-US" sz="2400" dirty="0">
                <a:solidFill>
                  <a:schemeClr val="tx2"/>
                </a:solidFill>
              </a:rPr>
              <a:t>어지다</a:t>
            </a:r>
            <a:r>
              <a:rPr lang="en-US" altLang="ko-KR" sz="2400" dirty="0">
                <a:solidFill>
                  <a:schemeClr val="tx2"/>
                </a:solidFill>
              </a:rPr>
              <a:t>’</a:t>
            </a:r>
            <a:r>
              <a:rPr lang="ko-KR" altLang="en-US" sz="2400" dirty="0">
                <a:solidFill>
                  <a:schemeClr val="tx2"/>
                </a:solidFill>
              </a:rPr>
              <a:t> </a:t>
            </a:r>
            <a:r>
              <a:rPr lang="en-US" altLang="ko-KR" sz="2400" dirty="0">
                <a:solidFill>
                  <a:schemeClr val="tx2"/>
                </a:solidFill>
              </a:rPr>
              <a:t>are used with ‘~</a:t>
            </a:r>
            <a:r>
              <a:rPr lang="ko-KR" altLang="en-US" sz="2400" dirty="0">
                <a:solidFill>
                  <a:schemeClr val="tx2"/>
                </a:solidFill>
              </a:rPr>
              <a:t>기 위해</a:t>
            </a:r>
            <a:r>
              <a:rPr lang="en-US" altLang="ko-KR" sz="2400" dirty="0">
                <a:solidFill>
                  <a:schemeClr val="tx2"/>
                </a:solidFill>
              </a:rPr>
              <a:t>(</a:t>
            </a:r>
            <a:r>
              <a:rPr lang="ko-KR" altLang="en-US" sz="2400" dirty="0">
                <a:solidFill>
                  <a:schemeClr val="tx2"/>
                </a:solidFill>
              </a:rPr>
              <a:t>서</a:t>
            </a:r>
            <a:r>
              <a:rPr lang="en-US" altLang="ko-KR" sz="2400" dirty="0">
                <a:solidFill>
                  <a:schemeClr val="tx2"/>
                </a:solidFill>
              </a:rPr>
              <a:t>)’.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chemeClr val="tx2"/>
                </a:solidFill>
              </a:rPr>
              <a:t>예</a:t>
            </a:r>
            <a:r>
              <a:rPr lang="en-US" altLang="ko-KR" sz="2800" dirty="0">
                <a:solidFill>
                  <a:schemeClr val="tx2"/>
                </a:solidFill>
              </a:rPr>
              <a:t>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altLang="ko-KR" sz="2800" dirty="0">
                <a:solidFill>
                  <a:schemeClr val="tx2"/>
                </a:solidFill>
              </a:rPr>
              <a:t>    </a:t>
            </a:r>
            <a:r>
              <a:rPr lang="en-US" altLang="ko-KR" sz="2200" dirty="0">
                <a:solidFill>
                  <a:schemeClr val="tx2"/>
                </a:solidFill>
              </a:rPr>
              <a:t>1.</a:t>
            </a:r>
            <a:r>
              <a:rPr lang="ko-KR" altLang="en-US" sz="2200" dirty="0">
                <a:solidFill>
                  <a:schemeClr val="tx2"/>
                </a:solidFill>
              </a:rPr>
              <a:t> 저는 한국어로 대화하</a:t>
            </a:r>
            <a:r>
              <a:rPr lang="ko-KR" altLang="en-US" sz="2200" b="1" u="sng" dirty="0">
                <a:solidFill>
                  <a:srgbClr val="0070C0"/>
                </a:solidFill>
              </a:rPr>
              <a:t>기 위해 </a:t>
            </a:r>
            <a:r>
              <a:rPr lang="ko-KR" altLang="en-US" sz="2200" dirty="0">
                <a:solidFill>
                  <a:schemeClr val="tx2"/>
                </a:solidFill>
              </a:rPr>
              <a:t>한국어를 열심히 배울 거예요</a:t>
            </a:r>
            <a:r>
              <a:rPr lang="en-US" altLang="ko-KR" sz="2200" dirty="0">
                <a:solidFill>
                  <a:schemeClr val="tx2"/>
                </a:solidFill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ko-KR" altLang="en-US" sz="2200" dirty="0">
                <a:solidFill>
                  <a:schemeClr val="tx2"/>
                </a:solidFill>
              </a:rPr>
              <a:t>     </a:t>
            </a:r>
            <a:r>
              <a:rPr lang="en-US" altLang="ko-KR" sz="2200" dirty="0">
                <a:solidFill>
                  <a:schemeClr val="tx2"/>
                </a:solidFill>
              </a:rPr>
              <a:t>2.</a:t>
            </a:r>
            <a:r>
              <a:rPr lang="ko-KR" altLang="en-US" sz="2200" dirty="0">
                <a:solidFill>
                  <a:schemeClr val="tx2"/>
                </a:solidFill>
              </a:rPr>
              <a:t>  저는 농구 선수가 되</a:t>
            </a:r>
            <a:r>
              <a:rPr lang="ko-KR" altLang="en-US" sz="2200" b="1" u="sng" dirty="0">
                <a:solidFill>
                  <a:srgbClr val="0070C0"/>
                </a:solidFill>
              </a:rPr>
              <a:t>기 위해 </a:t>
            </a:r>
            <a:r>
              <a:rPr lang="ko-KR" altLang="en-US" sz="2200" dirty="0">
                <a:solidFill>
                  <a:schemeClr val="tx2"/>
                </a:solidFill>
              </a:rPr>
              <a:t>농구 연습을 열심히 할 거예요</a:t>
            </a:r>
            <a:r>
              <a:rPr lang="en-US" altLang="ko-KR" sz="2200" dirty="0">
                <a:solidFill>
                  <a:schemeClr val="tx2"/>
                </a:solidFill>
              </a:rPr>
              <a:t>.</a:t>
            </a:r>
            <a:endParaRPr lang="en-US" altLang="ko-KR" sz="2200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20442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55" y="404664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Gill Sans"/>
                <a:sym typeface="Gill Sans"/>
              </a:rPr>
              <a:t>~</a:t>
            </a:r>
            <a:r>
              <a:rPr lang="ko-KR" altLang="en-US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Gill Sans"/>
                <a:sym typeface="Gill Sans"/>
              </a:rPr>
              <a:t>ㄴ</a:t>
            </a:r>
            <a:r>
              <a:rPr lang="en-US" altLang="ko-KR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Gill Sans"/>
                <a:sym typeface="Gill Sans"/>
              </a:rPr>
              <a:t>/</a:t>
            </a:r>
            <a:r>
              <a:rPr lang="ko-KR" altLang="en-US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Gill Sans"/>
                <a:sym typeface="Gill Sans"/>
              </a:rPr>
              <a:t>는다고</a:t>
            </a:r>
            <a:endParaRPr lang="en-US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848" y="1633662"/>
            <a:ext cx="8229600" cy="4603650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chemeClr val="tx2"/>
                </a:solidFill>
              </a:rPr>
              <a:t>다른 사람에게서 들은 내용을 전달할 때 사용함</a:t>
            </a:r>
            <a:r>
              <a:rPr lang="en-US" altLang="ko-KR" sz="2800" dirty="0">
                <a:solidFill>
                  <a:schemeClr val="tx2"/>
                </a:solidFill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tx2"/>
                </a:solidFill>
              </a:rPr>
              <a:t>This is used to pass on information one heard from someone else.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-113032" y="6544904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927C56A-4892-214A-B63D-614E4456E1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2494578"/>
              </p:ext>
            </p:extLst>
          </p:nvPr>
        </p:nvGraphicFramePr>
        <p:xfrm>
          <a:off x="508571" y="3140967"/>
          <a:ext cx="7951861" cy="2880325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895077">
                  <a:extLst>
                    <a:ext uri="{9D8B030D-6E8A-4147-A177-3AD203B41FA5}">
                      <a16:colId xmlns:a16="http://schemas.microsoft.com/office/drawing/2014/main" val="1531475064"/>
                    </a:ext>
                  </a:extLst>
                </a:gridCol>
                <a:gridCol w="1892662">
                  <a:extLst>
                    <a:ext uri="{9D8B030D-6E8A-4147-A177-3AD203B41FA5}">
                      <a16:colId xmlns:a16="http://schemas.microsoft.com/office/drawing/2014/main" val="635257085"/>
                    </a:ext>
                  </a:extLst>
                </a:gridCol>
                <a:gridCol w="2611380">
                  <a:extLst>
                    <a:ext uri="{9D8B030D-6E8A-4147-A177-3AD203B41FA5}">
                      <a16:colId xmlns:a16="http://schemas.microsoft.com/office/drawing/2014/main" val="3517812091"/>
                    </a:ext>
                  </a:extLst>
                </a:gridCol>
                <a:gridCol w="2552742">
                  <a:extLst>
                    <a:ext uri="{9D8B030D-6E8A-4147-A177-3AD203B41FA5}">
                      <a16:colId xmlns:a16="http://schemas.microsoft.com/office/drawing/2014/main" val="3079715010"/>
                    </a:ext>
                  </a:extLst>
                </a:gridCol>
              </a:tblGrid>
              <a:tr h="576065">
                <a:tc rowSpan="2">
                  <a:txBody>
                    <a:bodyPr/>
                    <a:lstStyle/>
                    <a:p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동사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 ~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는다고 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먹는다고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53704055"/>
                  </a:ext>
                </a:extLst>
              </a:tr>
              <a:tr h="57606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X, 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ㄹ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받침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ㄴ다고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간다고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산다고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9135881"/>
                  </a:ext>
                </a:extLst>
              </a:tr>
              <a:tr h="576065">
                <a:tc gridSpan="2">
                  <a:txBody>
                    <a:bodyPr/>
                    <a:lstStyle/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형용사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있다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없다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다고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가깝다고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70765547"/>
                  </a:ext>
                </a:extLst>
              </a:tr>
              <a:tr h="576065">
                <a:tc gridSpan="2">
                  <a:txBody>
                    <a:bodyPr/>
                    <a:lstStyle/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명사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-(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라고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학생이라고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51620140"/>
                  </a:ext>
                </a:extLst>
              </a:tr>
              <a:tr h="576065">
                <a:tc gridSpan="2">
                  <a:txBody>
                    <a:bodyPr/>
                    <a:lstStyle/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과거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았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었다고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갔다고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26376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7517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87" y="188640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~</a:t>
            </a:r>
            <a:r>
              <a:rPr lang="ko-KR" altLang="en-US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냐고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819674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400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chemeClr val="tx2"/>
                </a:solidFill>
              </a:rPr>
              <a:t>다른 사람의 질문 내용을 전달할 때 사용함</a:t>
            </a:r>
            <a:r>
              <a:rPr lang="en-US" altLang="ko-KR" sz="2800" dirty="0">
                <a:solidFill>
                  <a:schemeClr val="tx2"/>
                </a:solidFill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tx2"/>
                </a:solidFill>
              </a:rPr>
              <a:t>This is used when passing along something that someone else has asked about.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2"/>
              </a:solidFill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0056509-5D98-4844-A644-B9B0F09B04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6518930"/>
              </p:ext>
            </p:extLst>
          </p:nvPr>
        </p:nvGraphicFramePr>
        <p:xfrm>
          <a:off x="755576" y="3284984"/>
          <a:ext cx="7632848" cy="2557564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1531475064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1315525749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3517812091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3079715010"/>
                    </a:ext>
                  </a:extLst>
                </a:gridCol>
              </a:tblGrid>
              <a:tr h="324036">
                <a:tc rowSpan="2">
                  <a:txBody>
                    <a:bodyPr/>
                    <a:lstStyle/>
                    <a:p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동사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 ~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느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b="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냐고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b="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먹냐고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먹느냐고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3704055"/>
                  </a:ext>
                </a:extLst>
              </a:tr>
              <a:tr h="3240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X, </a:t>
                      </a:r>
                      <a:r>
                        <a:rPr lang="ko-KR" altLang="en-US" b="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ㄹ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받침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~(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느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b="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냐고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사냐고 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사느냐고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385169461"/>
                  </a:ext>
                </a:extLst>
              </a:tr>
              <a:tr h="320040">
                <a:tc rowSpan="2">
                  <a:txBody>
                    <a:bodyPr/>
                    <a:lstStyle/>
                    <a:p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형용사 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~(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으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b="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냐고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좋으냐고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0765547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X, </a:t>
                      </a:r>
                      <a:r>
                        <a:rPr lang="ko-KR" altLang="en-US" b="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ㄹ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받침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냐고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b="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예쁘냐고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309165012"/>
                  </a:ext>
                </a:extLst>
              </a:tr>
              <a:tr h="547262">
                <a:tc gridSpan="2">
                  <a:txBody>
                    <a:bodyPr/>
                    <a:lstStyle/>
                    <a:p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명사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-(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b="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냐고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학생이냐고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51620140"/>
                  </a:ext>
                </a:extLst>
              </a:tr>
              <a:tr h="547262">
                <a:tc gridSpan="2">
                  <a:txBody>
                    <a:bodyPr/>
                    <a:lstStyle/>
                    <a:p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과거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b="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았</a:t>
                      </a:r>
                      <a:r>
                        <a:rPr lang="en-US" altLang="ko-KR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b="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었느냐고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갔느냐고</a:t>
                      </a:r>
                      <a:endParaRPr lang="en-US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26376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04061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3">
            <a:extLst>
              <a:ext uri="{FF2B5EF4-FFF2-40B4-BE49-F238E27FC236}">
                <a16:creationId xmlns:a16="http://schemas.microsoft.com/office/drawing/2014/main" id="{80C49C86-240E-1749-8141-5C1B3D688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857625"/>
            <a:ext cx="1176338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사각형 설명선 7">
            <a:extLst>
              <a:ext uri="{FF2B5EF4-FFF2-40B4-BE49-F238E27FC236}">
                <a16:creationId xmlns:a16="http://schemas.microsoft.com/office/drawing/2014/main" id="{500A6672-168E-F247-B576-BA48A4C55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541" y="1666323"/>
            <a:ext cx="3122798" cy="1643062"/>
          </a:xfrm>
          <a:prstGeom prst="wedgeRectCallout">
            <a:avLst>
              <a:gd name="adj1" fmla="val 17578"/>
              <a:gd name="adj2" fmla="val 74213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2800" dirty="0"/>
              <a:t>주말에 뭐 해</a:t>
            </a:r>
            <a:r>
              <a:rPr lang="ko-KR" altLang="en-US" sz="2800" dirty="0">
                <a:solidFill>
                  <a:srgbClr val="FF0000"/>
                </a:solidFill>
              </a:rPr>
              <a:t>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  <a:endParaRPr lang="ko-KR" altLang="en-US" sz="2800" dirty="0">
              <a:solidFill>
                <a:srgbClr val="0000FF"/>
              </a:solidFill>
            </a:endParaRPr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id="{FFFFFC9D-0C06-A84F-BA5F-7B62661BBC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7904" y="1544681"/>
            <a:ext cx="5289227" cy="1731615"/>
          </a:xfrm>
          <a:prstGeom prst="wedgeRoundRectCallout">
            <a:avLst>
              <a:gd name="adj1" fmla="val 18588"/>
              <a:gd name="adj2" fmla="val 71018"/>
              <a:gd name="adj3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2800" dirty="0"/>
              <a:t>주말에 뭐 하</a:t>
            </a:r>
            <a:r>
              <a:rPr lang="ko-KR" altLang="en-US" sz="2800" dirty="0">
                <a:solidFill>
                  <a:srgbClr val="FF0000"/>
                </a:solidFill>
              </a:rPr>
              <a:t>냐고 </a:t>
            </a:r>
            <a:r>
              <a:rPr lang="ko-KR" altLang="en-US" sz="2800" dirty="0">
                <a:solidFill>
                  <a:srgbClr val="0070C0"/>
                </a:solidFill>
              </a:rPr>
              <a:t>했어요</a:t>
            </a:r>
            <a:r>
              <a:rPr lang="en-US" altLang="ko-KR" sz="2800" dirty="0">
                <a:solidFill>
                  <a:srgbClr val="0070C0"/>
                </a:solidFill>
              </a:rPr>
              <a:t>.</a:t>
            </a:r>
          </a:p>
          <a:p>
            <a:pPr eaLnBrk="1" latinLnBrk="1" hangingPunct="1"/>
            <a:r>
              <a:rPr lang="en-US" altLang="ko-KR" sz="2800" dirty="0"/>
              <a:t>=</a:t>
            </a:r>
            <a:r>
              <a:rPr lang="ko-KR" altLang="en-US" sz="2800" dirty="0"/>
              <a:t> 주말에 뭐 하</a:t>
            </a:r>
            <a:r>
              <a:rPr lang="ko-KR" altLang="en-US" sz="2800" dirty="0">
                <a:solidFill>
                  <a:srgbClr val="0000FF"/>
                </a:solidFill>
              </a:rPr>
              <a:t>느냐고 </a:t>
            </a:r>
            <a:r>
              <a:rPr lang="ko-KR" altLang="en-US" sz="2800" dirty="0">
                <a:solidFill>
                  <a:srgbClr val="0070C0"/>
                </a:solidFill>
              </a:rPr>
              <a:t>했어요</a:t>
            </a:r>
            <a:r>
              <a:rPr lang="en-US" altLang="ko-KR" sz="2800" dirty="0">
                <a:solidFill>
                  <a:srgbClr val="0070C0"/>
                </a:solidFill>
              </a:rPr>
              <a:t>.</a:t>
            </a:r>
            <a:endParaRPr lang="ko-KR" altLang="en-US" sz="2800" dirty="0">
              <a:solidFill>
                <a:srgbClr val="0070C0"/>
              </a:solidFill>
            </a:endParaRPr>
          </a:p>
        </p:txBody>
      </p:sp>
      <p:sp>
        <p:nvSpPr>
          <p:cNvPr id="123909" name="TextBox 8">
            <a:extLst>
              <a:ext uri="{FF2B5EF4-FFF2-40B4-BE49-F238E27FC236}">
                <a16:creationId xmlns:a16="http://schemas.microsoft.com/office/drawing/2014/main" id="{5EBF01D2-ABCD-EC4F-B57F-693504C41A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75" y="472236"/>
            <a:ext cx="8479160" cy="584775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/>
            <a:r>
              <a:rPr lang="ko-KR" altLang="en-US" sz="2400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  </a:t>
            </a: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v/adj +</a:t>
            </a:r>
            <a:r>
              <a:rPr lang="en-US" altLang="ko-KR" sz="3200" b="1" dirty="0">
                <a:solidFill>
                  <a:srgbClr val="FF0000"/>
                </a:solidFill>
                <a:latin typeface="+mn-ea"/>
              </a:rPr>
              <a:t>~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느냐</a:t>
            </a:r>
            <a:r>
              <a:rPr lang="en-US" altLang="ko-KR" sz="3200" b="1" dirty="0">
                <a:solidFill>
                  <a:srgbClr val="FF0000"/>
                </a:solidFill>
                <a:latin typeface="+mn-ea"/>
              </a:rPr>
              <a:t>/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en-US" altLang="ko-KR" sz="3200" b="1" dirty="0">
                <a:solidFill>
                  <a:srgbClr val="FF0000"/>
                </a:solidFill>
                <a:latin typeface="+mn-ea"/>
              </a:rPr>
              <a:t>(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으</a:t>
            </a:r>
            <a:r>
              <a:rPr lang="en-US" altLang="ko-KR" sz="3200" b="1" dirty="0">
                <a:solidFill>
                  <a:srgbClr val="FF0000"/>
                </a:solidFill>
                <a:latin typeface="+mn-ea"/>
              </a:rPr>
              <a:t>)</a:t>
            </a:r>
            <a:r>
              <a:rPr lang="ko-KR" altLang="en-US" sz="3200" b="1" dirty="0" err="1">
                <a:solidFill>
                  <a:srgbClr val="FF0000"/>
                </a:solidFill>
                <a:latin typeface="+mn-ea"/>
              </a:rPr>
              <a:t>냐고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하다</a:t>
            </a:r>
            <a:endParaRPr lang="en-US" altLang="ko-KR" sz="3200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123910" name="Picture 2">
            <a:extLst>
              <a:ext uri="{FF2B5EF4-FFF2-40B4-BE49-F238E27FC236}">
                <a16:creationId xmlns:a16="http://schemas.microsoft.com/office/drawing/2014/main" id="{1722BF8B-9FE0-0348-B7F9-7A7DAB213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3929063"/>
            <a:ext cx="2043112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94660980-60C9-9648-B4A4-736855DC85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714750"/>
            <a:ext cx="1160463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그림 5" descr="사람.jpg">
            <a:extLst>
              <a:ext uri="{FF2B5EF4-FFF2-40B4-BE49-F238E27FC236}">
                <a16:creationId xmlns:a16="http://schemas.microsoft.com/office/drawing/2014/main" id="{F9660AFB-AF14-2B47-A548-4EE7A2D7DB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786188"/>
            <a:ext cx="1111250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CCB325F2-0C70-9946-83E5-CA758A42E036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C2F2700-453E-B546-8B74-4CCB59BD44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264" y="6117112"/>
            <a:ext cx="539552" cy="2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3274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55" y="404664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~(</a:t>
            </a:r>
            <a:r>
              <a:rPr lang="ko-KR" altLang="en-US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으</a:t>
            </a:r>
            <a:r>
              <a:rPr lang="en-US" altLang="ko-KR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)</a:t>
            </a:r>
            <a:r>
              <a:rPr lang="ko-KR" altLang="en-US" dirty="0" err="1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라고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475" y="1547664"/>
            <a:ext cx="8229600" cy="4603650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다른 사람에게서 들은 명령이나 부탁의 내용을 전달할 때 사용함</a:t>
            </a: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This is used to pass along a command or request someone else has made.</a:t>
            </a: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-113032" y="6544904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BCEA697-6015-264C-970B-FF8FAB046B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839176"/>
              </p:ext>
            </p:extLst>
          </p:nvPr>
        </p:nvGraphicFramePr>
        <p:xfrm>
          <a:off x="899592" y="4365104"/>
          <a:ext cx="6740330" cy="158417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95780">
                  <a:extLst>
                    <a:ext uri="{9D8B030D-6E8A-4147-A177-3AD203B41FA5}">
                      <a16:colId xmlns:a16="http://schemas.microsoft.com/office/drawing/2014/main" val="1031502917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val="2186378226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val="3974507412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으라고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먹으라고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들으라고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2658633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X, 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ㄹ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받침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라고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가라고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살라고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53410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375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사각형 설명선 7">
            <a:extLst>
              <a:ext uri="{FF2B5EF4-FFF2-40B4-BE49-F238E27FC236}">
                <a16:creationId xmlns:a16="http://schemas.microsoft.com/office/drawing/2014/main" id="{A52C1261-8ED1-BC42-9831-2FFB29B233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8" y="1143000"/>
            <a:ext cx="3571875" cy="1643063"/>
          </a:xfrm>
          <a:prstGeom prst="wedgeRectCallout">
            <a:avLst>
              <a:gd name="adj1" fmla="val -13977"/>
              <a:gd name="adj2" fmla="val 7903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밥 먹어라</a:t>
            </a:r>
            <a:r>
              <a:rPr lang="en-US" altLang="ko-KR" sz="3200" dirty="0"/>
              <a:t>.</a:t>
            </a:r>
            <a:endParaRPr lang="ko-KR" altLang="en-US" sz="3200" dirty="0"/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id="{8D4D7F65-7659-004A-9235-247861248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8513" y="1111907"/>
            <a:ext cx="4643437" cy="1643063"/>
          </a:xfrm>
          <a:prstGeom prst="wedgeRoundRectCallout">
            <a:avLst>
              <a:gd name="adj1" fmla="val 18319"/>
              <a:gd name="adj2" fmla="val 88620"/>
              <a:gd name="adj3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밥 먹</a:t>
            </a:r>
            <a:r>
              <a:rPr lang="ko-KR" altLang="en-US" sz="3200" b="1" dirty="0">
                <a:solidFill>
                  <a:srgbClr val="FF0000"/>
                </a:solidFill>
              </a:rPr>
              <a:t>으</a:t>
            </a:r>
            <a:r>
              <a:rPr lang="ko-KR" altLang="en-US" sz="3200" dirty="0">
                <a:solidFill>
                  <a:srgbClr val="FF0000"/>
                </a:solidFill>
              </a:rPr>
              <a:t>라</a:t>
            </a:r>
            <a:r>
              <a:rPr lang="ko-KR" altLang="en-US" sz="3200" dirty="0">
                <a:solidFill>
                  <a:srgbClr val="0000FF"/>
                </a:solidFill>
              </a:rPr>
              <a:t>고</a:t>
            </a:r>
            <a:r>
              <a:rPr lang="ko-KR" altLang="en-US" sz="3200" dirty="0">
                <a:solidFill>
                  <a:srgbClr val="FF0000"/>
                </a:solidFill>
              </a:rPr>
              <a:t> </a:t>
            </a:r>
            <a:r>
              <a:rPr lang="ko-KR" altLang="en-US" sz="3200" dirty="0">
                <a:solidFill>
                  <a:srgbClr val="0000FF"/>
                </a:solidFill>
              </a:rPr>
              <a:t>했어요</a:t>
            </a:r>
            <a:r>
              <a:rPr lang="en-US" altLang="ko-KR" sz="3200" dirty="0">
                <a:solidFill>
                  <a:srgbClr val="0000FF"/>
                </a:solidFill>
              </a:rPr>
              <a:t>.</a:t>
            </a:r>
            <a:endParaRPr lang="ko-KR" altLang="en-US" sz="3200" dirty="0">
              <a:solidFill>
                <a:srgbClr val="0000FF"/>
              </a:solidFill>
            </a:endParaRPr>
          </a:p>
        </p:txBody>
      </p:sp>
      <p:sp>
        <p:nvSpPr>
          <p:cNvPr id="136196" name="TextBox 8">
            <a:extLst>
              <a:ext uri="{FF2B5EF4-FFF2-40B4-BE49-F238E27FC236}">
                <a16:creationId xmlns:a16="http://schemas.microsoft.com/office/drawing/2014/main" id="{3DB0E01B-F832-1F4A-A4EF-A710624B4F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357563" cy="46196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/>
            <a:r>
              <a:rPr lang="en-US" altLang="ko-KR" sz="2400" dirty="0">
                <a:latin typeface="Palatino Linotype" panose="02040502050505030304" pitchFamily="18" charset="0"/>
              </a:rPr>
              <a:t>Command/</a:t>
            </a:r>
            <a:r>
              <a:rPr lang="ko-KR" altLang="en-US" sz="2400" dirty="0">
                <a:latin typeface="Palatino Linotype" panose="02040502050505030304" pitchFamily="18" charset="0"/>
              </a:rPr>
              <a:t> </a:t>
            </a:r>
            <a:r>
              <a:rPr lang="en-US" altLang="ko-KR" sz="2400" dirty="0">
                <a:latin typeface="Palatino Linotype" panose="02040502050505030304" pitchFamily="18" charset="0"/>
              </a:rPr>
              <a:t>Request</a:t>
            </a:r>
          </a:p>
        </p:txBody>
      </p:sp>
      <p:pic>
        <p:nvPicPr>
          <p:cNvPr id="136197" name="Picture 2">
            <a:extLst>
              <a:ext uri="{FF2B5EF4-FFF2-40B4-BE49-F238E27FC236}">
                <a16:creationId xmlns:a16="http://schemas.microsoft.com/office/drawing/2014/main" id="{2C31ABF4-CD3E-544F-88D5-B49D79C1B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3929063"/>
            <a:ext cx="2043112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04544CD1-473E-3A46-82A3-D8A21F3885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714750"/>
            <a:ext cx="1160463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199" name="Picture 2">
            <a:extLst>
              <a:ext uri="{FF2B5EF4-FFF2-40B4-BE49-F238E27FC236}">
                <a16:creationId xmlns:a16="http://schemas.microsoft.com/office/drawing/2014/main" id="{703FBE0E-825D-F247-99BE-8DC37358C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3214688"/>
            <a:ext cx="1738312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">
            <a:extLst>
              <a:ext uri="{FF2B5EF4-FFF2-40B4-BE49-F238E27FC236}">
                <a16:creationId xmlns:a16="http://schemas.microsoft.com/office/drawing/2014/main" id="{8F05E553-A3E8-8C4C-973E-A47E97E97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3867150"/>
            <a:ext cx="1160463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9A620327-045C-204A-BB5C-DB158EA8E109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72974E4-539A-7D46-B4AB-38615B401D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2293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70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87" y="188640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~</a:t>
            </a:r>
            <a:r>
              <a:rPr lang="ko-KR" altLang="en-US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자고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819674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400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chemeClr val="tx2"/>
                </a:solidFill>
              </a:rPr>
              <a:t>다른 사람에게서 들은 권유나 제안의 내용을 전달할 때 사용함</a:t>
            </a:r>
            <a:r>
              <a:rPr lang="en-US" altLang="ko-KR" sz="2800" dirty="0">
                <a:solidFill>
                  <a:schemeClr val="tx2"/>
                </a:solidFill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tx2"/>
                </a:solidFill>
              </a:rPr>
              <a:t>This is used to pass along a suggestion or request someone else has made.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2"/>
              </a:solidFill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B2DDD88-3C4C-CC4D-83C0-F657806A9C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0443764"/>
              </p:ext>
            </p:extLst>
          </p:nvPr>
        </p:nvGraphicFramePr>
        <p:xfrm>
          <a:off x="755576" y="4293096"/>
          <a:ext cx="7704856" cy="172819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95038">
                  <a:extLst>
                    <a:ext uri="{9D8B030D-6E8A-4147-A177-3AD203B41FA5}">
                      <a16:colId xmlns:a16="http://schemas.microsoft.com/office/drawing/2014/main" val="3725015070"/>
                    </a:ext>
                  </a:extLst>
                </a:gridCol>
                <a:gridCol w="2954909">
                  <a:extLst>
                    <a:ext uri="{9D8B030D-6E8A-4147-A177-3AD203B41FA5}">
                      <a16:colId xmlns:a16="http://schemas.microsoft.com/office/drawing/2014/main" val="1285477163"/>
                    </a:ext>
                  </a:extLst>
                </a:gridCol>
                <a:gridCol w="2954909">
                  <a:extLst>
                    <a:ext uri="{9D8B030D-6E8A-4147-A177-3AD203B41FA5}">
                      <a16:colId xmlns:a16="http://schemas.microsoft.com/office/drawing/2014/main" val="2370860535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자고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먹자고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듣자고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5330448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X, 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ㄹ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받침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자고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가자고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살자고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130167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26282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:a16="http://schemas.microsoft.com/office/drawing/2014/main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13792" y="404664"/>
            <a:ext cx="8316416" cy="3240360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4-1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5</a:t>
            </a: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과 복습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1</a:t>
            </a:r>
            <a:endParaRPr kumimoji="1" lang="en-US" altLang="en-US" sz="2400" dirty="0"/>
          </a:p>
        </p:txBody>
      </p:sp>
      <p:sp>
        <p:nvSpPr>
          <p:cNvPr id="14338" name="부제목 2">
            <a:extLst>
              <a:ext uri="{FF2B5EF4-FFF2-40B4-BE49-F238E27FC236}">
                <a16:creationId xmlns:a16="http://schemas.microsoft.com/office/drawing/2014/main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13792" y="4005063"/>
            <a:ext cx="8406680" cy="234664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학습내용 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Learning contents</a:t>
            </a: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ko-KR" alt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문제 풀이를 통해</a:t>
            </a:r>
            <a:endParaRPr kumimoji="1" lang="en-US" altLang="ko-KR" sz="2400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sz="24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1</a:t>
            </a:r>
            <a:r>
              <a:rPr kumimoji="1" lang="ko-KR" alt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과</a:t>
            </a:r>
            <a:r>
              <a:rPr kumimoji="1" lang="en-US" altLang="ko-KR" sz="24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- 4</a:t>
            </a:r>
            <a:r>
              <a:rPr kumimoji="1" lang="ko-KR" alt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과</a:t>
            </a:r>
            <a:endParaRPr kumimoji="1" lang="en-US" altLang="ko-KR" sz="2400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ko-KR" alt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단어와 문법을 총 복습 하기</a:t>
            </a:r>
            <a:endParaRPr kumimoji="1" lang="en-US" altLang="ko-KR" sz="2400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b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48049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animBg="1"/>
      <p:bldP spid="14338" grpId="0" uiExpand="1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사각형 설명선 7">
            <a:extLst>
              <a:ext uri="{FF2B5EF4-FFF2-40B4-BE49-F238E27FC236}">
                <a16:creationId xmlns:a16="http://schemas.microsoft.com/office/drawing/2014/main" id="{20E74EEF-E7F8-944E-B399-DED5ED239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8" y="1143000"/>
            <a:ext cx="3571875" cy="1643063"/>
          </a:xfrm>
          <a:prstGeom prst="wedgeRectCallout">
            <a:avLst>
              <a:gd name="adj1" fmla="val -13977"/>
              <a:gd name="adj2" fmla="val 7903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밥 먹자</a:t>
            </a:r>
            <a:r>
              <a:rPr lang="en-US" altLang="ko-KR" sz="3200" dirty="0"/>
              <a:t>.</a:t>
            </a:r>
            <a:endParaRPr lang="ko-KR" altLang="en-US" sz="3200" dirty="0"/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id="{43D99EE7-67A6-9144-ADEF-84DA6D9733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960" y="1134220"/>
            <a:ext cx="4643437" cy="1643063"/>
          </a:xfrm>
          <a:prstGeom prst="wedgeRoundRectCallout">
            <a:avLst>
              <a:gd name="adj1" fmla="val 18319"/>
              <a:gd name="adj2" fmla="val 88620"/>
              <a:gd name="adj3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/>
              <a:t>밥 먹</a:t>
            </a:r>
            <a:r>
              <a:rPr lang="ko-KR" altLang="en-US" sz="3200" dirty="0">
                <a:solidFill>
                  <a:srgbClr val="FF0000"/>
                </a:solidFill>
              </a:rPr>
              <a:t>자</a:t>
            </a:r>
            <a:r>
              <a:rPr lang="ko-KR" altLang="en-US" sz="3200" dirty="0">
                <a:solidFill>
                  <a:srgbClr val="0000FF"/>
                </a:solidFill>
              </a:rPr>
              <a:t>고</a:t>
            </a:r>
            <a:r>
              <a:rPr lang="ko-KR" altLang="en-US" sz="3200" dirty="0">
                <a:solidFill>
                  <a:srgbClr val="FF0000"/>
                </a:solidFill>
              </a:rPr>
              <a:t> </a:t>
            </a:r>
            <a:r>
              <a:rPr lang="ko-KR" altLang="en-US" sz="3200" dirty="0">
                <a:solidFill>
                  <a:srgbClr val="0000FF"/>
                </a:solidFill>
              </a:rPr>
              <a:t>했어요</a:t>
            </a:r>
            <a:r>
              <a:rPr lang="en-US" altLang="ko-KR" sz="3200" dirty="0">
                <a:solidFill>
                  <a:srgbClr val="0000FF"/>
                </a:solidFill>
              </a:rPr>
              <a:t>.</a:t>
            </a:r>
            <a:endParaRPr lang="ko-KR" altLang="en-US" sz="3200" dirty="0">
              <a:solidFill>
                <a:srgbClr val="0000FF"/>
              </a:solidFill>
            </a:endParaRPr>
          </a:p>
        </p:txBody>
      </p:sp>
      <p:sp>
        <p:nvSpPr>
          <p:cNvPr id="148484" name="TextBox 8">
            <a:extLst>
              <a:ext uri="{FF2B5EF4-FFF2-40B4-BE49-F238E27FC236}">
                <a16:creationId xmlns:a16="http://schemas.microsoft.com/office/drawing/2014/main" id="{BD17E2AB-A6C9-EC49-AA18-8D107EE147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714625" cy="461963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/>
            <a:r>
              <a:rPr lang="en-US" altLang="ko-KR" sz="2400">
                <a:latin typeface="Palatino Linotype" panose="02040502050505030304" pitchFamily="18" charset="0"/>
              </a:rPr>
              <a:t>Proposal</a:t>
            </a:r>
          </a:p>
        </p:txBody>
      </p:sp>
      <p:pic>
        <p:nvPicPr>
          <p:cNvPr id="148485" name="Picture 2">
            <a:extLst>
              <a:ext uri="{FF2B5EF4-FFF2-40B4-BE49-F238E27FC236}">
                <a16:creationId xmlns:a16="http://schemas.microsoft.com/office/drawing/2014/main" id="{F71A9DE7-BF22-5044-95CC-A1F32F37E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3929063"/>
            <a:ext cx="2043112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910A661B-57DA-8843-B2FF-7C8F6F05B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714750"/>
            <a:ext cx="1160463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7" name="Picture 2">
            <a:extLst>
              <a:ext uri="{FF2B5EF4-FFF2-40B4-BE49-F238E27FC236}">
                <a16:creationId xmlns:a16="http://schemas.microsoft.com/office/drawing/2014/main" id="{A2A409E0-6271-AA49-B7DD-77900703B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3214688"/>
            <a:ext cx="1738312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">
            <a:extLst>
              <a:ext uri="{FF2B5EF4-FFF2-40B4-BE49-F238E27FC236}">
                <a16:creationId xmlns:a16="http://schemas.microsoft.com/office/drawing/2014/main" id="{2BECF259-E879-C747-B46E-71372723B1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3867150"/>
            <a:ext cx="1160463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C58F5442-D02E-334B-A1EE-B9A65C02E2C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36EF5E9-E00A-5549-8ECD-07CAEEF778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2293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439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8279CDC1-ABC2-7740-8F57-32720B24CD6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F7CDBA42-E571-B84A-B90F-8AFD0EE478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28" y="116632"/>
            <a:ext cx="8964488" cy="5998886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6C24DFD-395A-4040-ADF7-8408808B8EF4}"/>
              </a:ext>
            </a:extLst>
          </p:cNvPr>
          <p:cNvCxnSpPr/>
          <p:nvPr/>
        </p:nvCxnSpPr>
        <p:spPr>
          <a:xfrm>
            <a:off x="3059832" y="2636912"/>
            <a:ext cx="3672408" cy="1440160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EA3268A-E1C3-1546-A11E-2BA1E17444C5}"/>
              </a:ext>
            </a:extLst>
          </p:cNvPr>
          <p:cNvCxnSpPr/>
          <p:nvPr/>
        </p:nvCxnSpPr>
        <p:spPr>
          <a:xfrm>
            <a:off x="3059832" y="3429000"/>
            <a:ext cx="3672408" cy="2088232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F9CA4CB-FF98-8040-83BE-0521D17748C7}"/>
              </a:ext>
            </a:extLst>
          </p:cNvPr>
          <p:cNvCxnSpPr/>
          <p:nvPr/>
        </p:nvCxnSpPr>
        <p:spPr>
          <a:xfrm>
            <a:off x="3059832" y="4077072"/>
            <a:ext cx="3672408" cy="792088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83582F8-4186-854D-BBBF-5FC265E6000E}"/>
              </a:ext>
            </a:extLst>
          </p:cNvPr>
          <p:cNvCxnSpPr/>
          <p:nvPr/>
        </p:nvCxnSpPr>
        <p:spPr>
          <a:xfrm flipV="1">
            <a:off x="3059832" y="2708920"/>
            <a:ext cx="3672408" cy="2160240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3BCE330-AC9E-A040-A44A-1E3AEA079171}"/>
              </a:ext>
            </a:extLst>
          </p:cNvPr>
          <p:cNvCxnSpPr/>
          <p:nvPr/>
        </p:nvCxnSpPr>
        <p:spPr>
          <a:xfrm flipV="1">
            <a:off x="3059832" y="3429000"/>
            <a:ext cx="3672408" cy="2160240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Rounded Rectangular Callout 17">
            <a:extLst>
              <a:ext uri="{FF2B5EF4-FFF2-40B4-BE49-F238E27FC236}">
                <a16:creationId xmlns:a16="http://schemas.microsoft.com/office/drawing/2014/main" id="{DD317374-1EB4-BB47-B561-DD9683142866}"/>
              </a:ext>
            </a:extLst>
          </p:cNvPr>
          <p:cNvSpPr/>
          <p:nvPr/>
        </p:nvSpPr>
        <p:spPr>
          <a:xfrm>
            <a:off x="7596336" y="99999"/>
            <a:ext cx="1357536" cy="1800200"/>
          </a:xfrm>
          <a:prstGeom prst="wedgeRoundRectCallout">
            <a:avLst>
              <a:gd name="adj1" fmla="val -125710"/>
              <a:gd name="adj2" fmla="val 31863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600" dirty="0">
                <a:solidFill>
                  <a:schemeClr val="tx1"/>
                </a:solidFill>
              </a:rPr>
              <a:t>연습문제를 풀면서 복습해 볼까요</a:t>
            </a:r>
            <a:r>
              <a:rPr lang="en-US" altLang="ko-KR" sz="1600" dirty="0">
                <a:solidFill>
                  <a:schemeClr val="tx1"/>
                </a:solidFill>
              </a:rPr>
              <a:t>?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2075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B3DE1FEA-6D4E-C747-AFBA-A34F130323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2" y="0"/>
            <a:ext cx="9083968" cy="5904656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5024873-062F-274A-ABB2-71135BE7007F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1661B5-55E4-7D46-94ED-59A912BA68AE}"/>
              </a:ext>
            </a:extLst>
          </p:cNvPr>
          <p:cNvSpPr txBox="1"/>
          <p:nvPr/>
        </p:nvSpPr>
        <p:spPr>
          <a:xfrm>
            <a:off x="2561682" y="2874970"/>
            <a:ext cx="115212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꼼꼼해서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C1844F-5206-924F-A344-F891C111E3C3}"/>
              </a:ext>
            </a:extLst>
          </p:cNvPr>
          <p:cNvSpPr txBox="1"/>
          <p:nvPr/>
        </p:nvSpPr>
        <p:spPr>
          <a:xfrm>
            <a:off x="1907704" y="3533834"/>
            <a:ext cx="1152128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노력하면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D9D62F-6D45-F84A-B95D-654664CDBB83}"/>
              </a:ext>
            </a:extLst>
          </p:cNvPr>
          <p:cNvSpPr txBox="1"/>
          <p:nvPr/>
        </p:nvSpPr>
        <p:spPr>
          <a:xfrm>
            <a:off x="1547664" y="4221088"/>
            <a:ext cx="144016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고집이 세서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B480B2-B80E-0949-9887-3E41140C0858}"/>
              </a:ext>
            </a:extLst>
          </p:cNvPr>
          <p:cNvSpPr txBox="1"/>
          <p:nvPr/>
        </p:nvSpPr>
        <p:spPr>
          <a:xfrm>
            <a:off x="2555776" y="4869160"/>
            <a:ext cx="1224136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솔직하게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8281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79D0F619-8856-884C-9DA5-0488FB9DDE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88025"/>
            <a:ext cx="8229600" cy="5925085"/>
          </a:xfrm>
          <a:prstGeom prst="rect">
            <a:avLst/>
          </a:prstGeom>
        </p:spPr>
      </p:pic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7CD3418B-2D7A-704F-9DEE-FCC59497D8D4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0B726F-49B2-EC41-AB3D-6D259ED619F6}"/>
              </a:ext>
            </a:extLst>
          </p:cNvPr>
          <p:cNvSpPr txBox="1"/>
          <p:nvPr/>
        </p:nvSpPr>
        <p:spPr>
          <a:xfrm>
            <a:off x="3275856" y="2060848"/>
            <a:ext cx="3168352" cy="338554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1600" dirty="0"/>
              <a:t>이번 방학에 한국에 간다고 해요</a:t>
            </a:r>
            <a:r>
              <a:rPr lang="en-US" altLang="ko-KR" sz="1600" dirty="0"/>
              <a:t>.</a:t>
            </a:r>
            <a:endParaRPr lang="en-US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52CA96-8644-7D45-B645-B6D3FF407EF9}"/>
              </a:ext>
            </a:extLst>
          </p:cNvPr>
          <p:cNvSpPr txBox="1"/>
          <p:nvPr/>
        </p:nvSpPr>
        <p:spPr>
          <a:xfrm>
            <a:off x="3131840" y="2996952"/>
            <a:ext cx="3528392" cy="338554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1600" dirty="0"/>
              <a:t>로라에게 매운 음식이 </a:t>
            </a:r>
            <a:r>
              <a:rPr lang="ko-KR" altLang="en-US" sz="1600" dirty="0" err="1"/>
              <a:t>괜찮냐고</a:t>
            </a:r>
            <a:r>
              <a:rPr lang="ko-KR" altLang="en-US" sz="1600" dirty="0"/>
              <a:t> 해요</a:t>
            </a:r>
            <a:r>
              <a:rPr lang="en-US" altLang="ko-KR" sz="1600" dirty="0"/>
              <a:t>.</a:t>
            </a:r>
            <a:endParaRPr lang="en-US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B9D804-776B-FD4E-A8DC-9DA8D481A722}"/>
              </a:ext>
            </a:extLst>
          </p:cNvPr>
          <p:cNvSpPr txBox="1"/>
          <p:nvPr/>
        </p:nvSpPr>
        <p:spPr>
          <a:xfrm>
            <a:off x="2987824" y="3933056"/>
            <a:ext cx="4248472" cy="338554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1600" dirty="0"/>
              <a:t>알렉스에게 오늘 수업 후에 같이 놀자고 해요</a:t>
            </a:r>
            <a:r>
              <a:rPr lang="en-US" altLang="ko-KR" sz="1600" dirty="0"/>
              <a:t>.</a:t>
            </a:r>
            <a:endParaRPr lang="en-US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59B423-1F1E-7141-BE49-D69D98CB3687}"/>
              </a:ext>
            </a:extLst>
          </p:cNvPr>
          <p:cNvSpPr txBox="1"/>
          <p:nvPr/>
        </p:nvSpPr>
        <p:spPr>
          <a:xfrm>
            <a:off x="3383868" y="4837656"/>
            <a:ext cx="2772308" cy="338554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1600" dirty="0"/>
              <a:t>학교에 일찍 오라고 하세요</a:t>
            </a:r>
            <a:endParaRPr lang="en-US" altLang="ko-KR" sz="1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4FD64C-FF95-F04B-B57E-0B01DD9D6378}"/>
              </a:ext>
            </a:extLst>
          </p:cNvPr>
          <p:cNvSpPr txBox="1"/>
          <p:nvPr/>
        </p:nvSpPr>
        <p:spPr>
          <a:xfrm>
            <a:off x="3275856" y="5757583"/>
            <a:ext cx="3600400" cy="338554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1600" dirty="0"/>
              <a:t>음식을 골고루 먹어야 한다고 하세요</a:t>
            </a:r>
            <a:r>
              <a:rPr lang="en-US" altLang="ko-KR" sz="1600" dirty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506167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A5874005-B806-3348-8BF6-A6C0E8A5C1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705" y="404664"/>
            <a:ext cx="8564589" cy="5785743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A3F1BD57-14C1-304B-8FDE-DBF9F93A8400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E0C338-75C6-A545-87FB-DD52074D1EE1}"/>
              </a:ext>
            </a:extLst>
          </p:cNvPr>
          <p:cNvSpPr txBox="1"/>
          <p:nvPr/>
        </p:nvSpPr>
        <p:spPr>
          <a:xfrm>
            <a:off x="3851920" y="2060848"/>
            <a:ext cx="1008112" cy="338554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1600" dirty="0"/>
              <a:t>가다가</a:t>
            </a:r>
            <a:endParaRPr lang="en-US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0051D5-1513-8447-B6FA-15244A74C7B6}"/>
              </a:ext>
            </a:extLst>
          </p:cNvPr>
          <p:cNvSpPr txBox="1"/>
          <p:nvPr/>
        </p:nvSpPr>
        <p:spPr>
          <a:xfrm>
            <a:off x="3707904" y="2708920"/>
            <a:ext cx="1440160" cy="338554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1600" dirty="0"/>
              <a:t>보러 오라고</a:t>
            </a:r>
            <a:endParaRPr lang="en-US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C14F76-B827-D348-B11D-4A9E1B31AC81}"/>
              </a:ext>
            </a:extLst>
          </p:cNvPr>
          <p:cNvSpPr txBox="1"/>
          <p:nvPr/>
        </p:nvSpPr>
        <p:spPr>
          <a:xfrm>
            <a:off x="5580112" y="3284984"/>
            <a:ext cx="1512168" cy="338554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1600" dirty="0"/>
              <a:t>배우고 싶다고</a:t>
            </a:r>
            <a:endParaRPr lang="en-US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3A8800-5015-AD43-8FF3-3CF3649DAFBA}"/>
              </a:ext>
            </a:extLst>
          </p:cNvPr>
          <p:cNvSpPr txBox="1"/>
          <p:nvPr/>
        </p:nvSpPr>
        <p:spPr>
          <a:xfrm>
            <a:off x="1475656" y="4509120"/>
            <a:ext cx="1296144" cy="338554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1600" dirty="0"/>
              <a:t>가기 위해서</a:t>
            </a:r>
            <a:endParaRPr lang="en-US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9722C2-5E07-664D-90AD-DC45A3F646E3}"/>
              </a:ext>
            </a:extLst>
          </p:cNvPr>
          <p:cNvSpPr txBox="1"/>
          <p:nvPr/>
        </p:nvSpPr>
        <p:spPr>
          <a:xfrm>
            <a:off x="1331640" y="5157192"/>
            <a:ext cx="1584176" cy="338554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1600" dirty="0"/>
              <a:t>다니게 되었다</a:t>
            </a:r>
            <a:r>
              <a:rPr lang="en-US" altLang="ko-KR" sz="1600" dirty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89021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A6A04BC7-E684-A14F-8237-8F70D7A972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90" y="260648"/>
            <a:ext cx="8330220" cy="5904655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8617258D-32C6-1947-8DE7-F50E4C05F7EA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91ED84-66EB-7146-9D62-132BE666ACEE}"/>
              </a:ext>
            </a:extLst>
          </p:cNvPr>
          <p:cNvSpPr txBox="1"/>
          <p:nvPr/>
        </p:nvSpPr>
        <p:spPr>
          <a:xfrm>
            <a:off x="2123728" y="2780928"/>
            <a:ext cx="1008112" cy="338554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1600" dirty="0"/>
              <a:t>언제든지</a:t>
            </a:r>
            <a:endParaRPr lang="en-US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7FB1F4-6769-8145-8CFF-DCC9CCA9A753}"/>
              </a:ext>
            </a:extLst>
          </p:cNvPr>
          <p:cNvSpPr txBox="1"/>
          <p:nvPr/>
        </p:nvSpPr>
        <p:spPr>
          <a:xfrm>
            <a:off x="3347864" y="3789040"/>
            <a:ext cx="1080120" cy="338554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1600" dirty="0"/>
              <a:t>어디든지</a:t>
            </a:r>
            <a:endParaRPr lang="en-US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757FDD-4B31-9A4E-9D63-74FEDA0BD720}"/>
              </a:ext>
            </a:extLst>
          </p:cNvPr>
          <p:cNvSpPr txBox="1"/>
          <p:nvPr/>
        </p:nvSpPr>
        <p:spPr>
          <a:xfrm>
            <a:off x="4139952" y="4725144"/>
            <a:ext cx="1152128" cy="338554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1600" dirty="0"/>
              <a:t>누구든지</a:t>
            </a:r>
            <a:endParaRPr lang="en-US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8B7B9F-D59F-DE46-8215-6E01D7E1F234}"/>
              </a:ext>
            </a:extLst>
          </p:cNvPr>
          <p:cNvSpPr txBox="1"/>
          <p:nvPr/>
        </p:nvSpPr>
        <p:spPr>
          <a:xfrm>
            <a:off x="2267744" y="5704831"/>
            <a:ext cx="1008112" cy="338554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1600" dirty="0"/>
              <a:t>얼마든지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520741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74BE85BD-9531-9F48-AC3D-720BD0AB47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07" y="332656"/>
            <a:ext cx="8485165" cy="5616624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12E550EB-49B9-FD4B-AC07-2FD4E4853F0F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822A1C-71A5-4B47-AA32-CA57A2D08FB7}"/>
              </a:ext>
            </a:extLst>
          </p:cNvPr>
          <p:cNvSpPr txBox="1"/>
          <p:nvPr/>
        </p:nvSpPr>
        <p:spPr>
          <a:xfrm>
            <a:off x="1763688" y="2276872"/>
            <a:ext cx="720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070C0"/>
                </a:solidFill>
              </a:rPr>
              <a:t>할머니</a:t>
            </a:r>
            <a:r>
              <a:rPr lang="en-US" altLang="ko-KR" sz="1600" dirty="0">
                <a:solidFill>
                  <a:srgbClr val="0070C0"/>
                </a:solidFill>
              </a:rPr>
              <a:t>,</a:t>
            </a:r>
            <a:r>
              <a:rPr lang="ko-KR" altLang="en-US" sz="1600" dirty="0">
                <a:solidFill>
                  <a:srgbClr val="0070C0"/>
                </a:solidFill>
              </a:rPr>
              <a:t> 할아버지하고 한국어로 이야기하고 싶어서 한국어를 공부하게 됐어요</a:t>
            </a:r>
            <a:r>
              <a:rPr lang="en-US" altLang="ko-KR" sz="1600" dirty="0">
                <a:solidFill>
                  <a:srgbClr val="0070C0"/>
                </a:solidFill>
              </a:rPr>
              <a:t>.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3FBE61-45D1-6F4E-9CF8-D098DA80643F}"/>
              </a:ext>
            </a:extLst>
          </p:cNvPr>
          <p:cNvSpPr txBox="1"/>
          <p:nvPr/>
        </p:nvSpPr>
        <p:spPr>
          <a:xfrm>
            <a:off x="1732079" y="3284984"/>
            <a:ext cx="47121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070C0"/>
                </a:solidFill>
              </a:rPr>
              <a:t>내가 좋아하는 게임을 사기 위해서 모으고 있어</a:t>
            </a:r>
            <a:r>
              <a:rPr lang="en-US" altLang="ko-KR" sz="1600" dirty="0">
                <a:solidFill>
                  <a:srgbClr val="0070C0"/>
                </a:solidFill>
              </a:rPr>
              <a:t>.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463EB5-AFF4-884A-8328-E04285487C41}"/>
              </a:ext>
            </a:extLst>
          </p:cNvPr>
          <p:cNvSpPr txBox="1"/>
          <p:nvPr/>
        </p:nvSpPr>
        <p:spPr>
          <a:xfrm>
            <a:off x="1763688" y="4293096"/>
            <a:ext cx="2664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070C0"/>
                </a:solidFill>
              </a:rPr>
              <a:t>주말 잘 보내라고 하셨어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08575B-8A98-6345-8EAB-6492E388ECEB}"/>
              </a:ext>
            </a:extLst>
          </p:cNvPr>
          <p:cNvSpPr txBox="1"/>
          <p:nvPr/>
        </p:nvSpPr>
        <p:spPr>
          <a:xfrm>
            <a:off x="1763688" y="5301208"/>
            <a:ext cx="5976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070C0"/>
                </a:solidFill>
              </a:rPr>
              <a:t>하고 싶은 일을 하려면 어떻게 해야 되냐고 묻고 싶어요</a:t>
            </a:r>
            <a:r>
              <a:rPr lang="en-US" altLang="ko-KR" sz="1600" dirty="0">
                <a:solidFill>
                  <a:srgbClr val="0070C0"/>
                </a:solidFill>
              </a:rPr>
              <a:t>.</a:t>
            </a:r>
            <a:endParaRPr lang="en-US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3547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45DD80E8-AAF3-5E44-B4E5-D1D1BF4AA7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33" y="270428"/>
            <a:ext cx="8748464" cy="5688632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B18889B2-1515-364A-A935-7DD76F58022F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Donut 7">
            <a:extLst>
              <a:ext uri="{FF2B5EF4-FFF2-40B4-BE49-F238E27FC236}">
                <a16:creationId xmlns:a16="http://schemas.microsoft.com/office/drawing/2014/main" id="{79B4F566-FDA6-6244-8349-1E1C54DD5579}"/>
              </a:ext>
            </a:extLst>
          </p:cNvPr>
          <p:cNvSpPr/>
          <p:nvPr/>
        </p:nvSpPr>
        <p:spPr>
          <a:xfrm>
            <a:off x="1403648" y="4265156"/>
            <a:ext cx="288032" cy="288032"/>
          </a:xfrm>
          <a:prstGeom prst="donut">
            <a:avLst>
              <a:gd name="adj" fmla="val 696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8CA041-93D5-4942-B838-02C3B78E47CA}"/>
              </a:ext>
            </a:extLst>
          </p:cNvPr>
          <p:cNvSpPr txBox="1"/>
          <p:nvPr/>
        </p:nvSpPr>
        <p:spPr>
          <a:xfrm>
            <a:off x="6084168" y="500388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FFDE3F-6325-9E47-8771-901BABDACAA3}"/>
              </a:ext>
            </a:extLst>
          </p:cNvPr>
          <p:cNvSpPr txBox="1"/>
          <p:nvPr/>
        </p:nvSpPr>
        <p:spPr>
          <a:xfrm>
            <a:off x="6084168" y="543593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F15E902-DE98-EB41-AB73-771B6A79AB57}"/>
              </a:ext>
            </a:extLst>
          </p:cNvPr>
          <p:cNvSpPr/>
          <p:nvPr/>
        </p:nvSpPr>
        <p:spPr>
          <a:xfrm>
            <a:off x="6084168" y="5219908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</a:t>
            </a:r>
          </a:p>
        </p:txBody>
      </p:sp>
      <p:pic>
        <p:nvPicPr>
          <p:cNvPr id="12" name="009.mp3" descr="009.mp3">
            <a:hlinkClick r:id="" action="ppaction://media"/>
            <a:extLst>
              <a:ext uri="{FF2B5EF4-FFF2-40B4-BE49-F238E27FC236}">
                <a16:creationId xmlns:a16="http://schemas.microsoft.com/office/drawing/2014/main" id="{12A54804-9BAC-0041-8066-ADEFDB7F33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40352" y="872977"/>
            <a:ext cx="812800" cy="8128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3072846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2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8" grpId="0" animBg="1"/>
      <p:bldP spid="9" grpId="0"/>
      <p:bldP spid="10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B8E45302-2C8A-7847-8265-FF4463F94D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8160460" cy="5760640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4C3DA332-2CED-204A-8B8F-0527C1E79C12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6C4CA5EA-98A0-1A4D-8E89-6E083E3558BE}"/>
              </a:ext>
            </a:extLst>
          </p:cNvPr>
          <p:cNvSpPr/>
          <p:nvPr/>
        </p:nvSpPr>
        <p:spPr>
          <a:xfrm>
            <a:off x="2915816" y="620688"/>
            <a:ext cx="2664296" cy="576064"/>
          </a:xfrm>
          <a:prstGeom prst="frame">
            <a:avLst>
              <a:gd name="adj1" fmla="val 425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8259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37D0429E-7100-6447-90BD-B4BE33EC68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85" y="190333"/>
            <a:ext cx="8146406" cy="6126163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902BCD7C-BEEC-0B4F-A610-16917AFF0156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ounded Rectangular Callout 6">
            <a:extLst>
              <a:ext uri="{FF2B5EF4-FFF2-40B4-BE49-F238E27FC236}">
                <a16:creationId xmlns:a16="http://schemas.microsoft.com/office/drawing/2014/main" id="{6549646E-EDEA-804D-AB3D-F90791A3F9A5}"/>
              </a:ext>
            </a:extLst>
          </p:cNvPr>
          <p:cNvSpPr/>
          <p:nvPr/>
        </p:nvSpPr>
        <p:spPr>
          <a:xfrm>
            <a:off x="6876256" y="800709"/>
            <a:ext cx="1728192" cy="1008112"/>
          </a:xfrm>
          <a:prstGeom prst="wedgeRoundRectCallout">
            <a:avLst>
              <a:gd name="adj1" fmla="val -105868"/>
              <a:gd name="adj2" fmla="val 47383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비슷한 점</a:t>
            </a:r>
            <a:r>
              <a:rPr lang="en-US" altLang="ko-KR" dirty="0">
                <a:solidFill>
                  <a:schemeClr val="tx1"/>
                </a:solidFill>
              </a:rPr>
              <a:t>?</a:t>
            </a:r>
            <a:r>
              <a:rPr lang="ko-KR" altLang="en-US" dirty="0">
                <a:solidFill>
                  <a:schemeClr val="tx1"/>
                </a:solidFill>
              </a:rPr>
              <a:t>  다른 점</a:t>
            </a:r>
            <a:r>
              <a:rPr lang="en-US" altLang="ko-KR" dirty="0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506FF3B-2E0B-F249-8F8F-18ADE5CF14ED}"/>
              </a:ext>
            </a:extLst>
          </p:cNvPr>
          <p:cNvCxnSpPr>
            <a:cxnSpLocks/>
          </p:cNvCxnSpPr>
          <p:nvPr/>
        </p:nvCxnSpPr>
        <p:spPr>
          <a:xfrm>
            <a:off x="4211960" y="2348880"/>
            <a:ext cx="381642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7A755A6-7658-FA45-AC11-050D5D6370F1}"/>
              </a:ext>
            </a:extLst>
          </p:cNvPr>
          <p:cNvCxnSpPr/>
          <p:nvPr/>
        </p:nvCxnSpPr>
        <p:spPr>
          <a:xfrm>
            <a:off x="3959932" y="2708920"/>
            <a:ext cx="50405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2521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02EFB-0F64-2048-9CAA-D4C43B9C6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-35698"/>
            <a:ext cx="7488832" cy="792088"/>
          </a:xfr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복습 문법 내용 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EDFA24B1-FA4C-F649-B904-A7A0291E4C0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E09D787-5EE0-BE42-87A4-841D064AC6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568316"/>
              </p:ext>
            </p:extLst>
          </p:nvPr>
        </p:nvGraphicFramePr>
        <p:xfrm>
          <a:off x="899592" y="980728"/>
          <a:ext cx="7488832" cy="5184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8832">
                  <a:extLst>
                    <a:ext uri="{9D8B030D-6E8A-4147-A177-3AD203B41FA5}">
                      <a16:colId xmlns:a16="http://schemas.microsoft.com/office/drawing/2014/main" val="3644683105"/>
                    </a:ext>
                  </a:extLst>
                </a:gridCol>
              </a:tblGrid>
              <a:tr h="5184576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게 되다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342900" indent="-3429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다가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342900" indent="-3429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-(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sz="2800" b="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든지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342900" indent="-3429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 위해서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342900" indent="-3429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ㄴ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는 다고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342900" indent="-3429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냐고 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342900" indent="-3429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~(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으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sz="2800" b="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라고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342900" indent="-3429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자고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1738644"/>
                  </a:ext>
                </a:extLst>
              </a:tr>
            </a:tbl>
          </a:graphicData>
        </a:graphic>
      </p:graphicFrame>
      <p:sp>
        <p:nvSpPr>
          <p:cNvPr id="12" name="Oval Callout 11">
            <a:extLst>
              <a:ext uri="{FF2B5EF4-FFF2-40B4-BE49-F238E27FC236}">
                <a16:creationId xmlns:a16="http://schemas.microsoft.com/office/drawing/2014/main" id="{C492F05D-60C2-E843-A139-7984D70F08F5}"/>
              </a:ext>
            </a:extLst>
          </p:cNvPr>
          <p:cNvSpPr/>
          <p:nvPr/>
        </p:nvSpPr>
        <p:spPr>
          <a:xfrm>
            <a:off x="5004048" y="1072296"/>
            <a:ext cx="2910802" cy="2588987"/>
          </a:xfrm>
          <a:prstGeom prst="wedgeEllipseCallout">
            <a:avLst>
              <a:gd name="adj1" fmla="val 3653"/>
              <a:gd name="adj2" fmla="val 90668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dirty="0"/>
              <a:t>지금까지 배운 </a:t>
            </a:r>
            <a:r>
              <a:rPr lang="en-US" altLang="ko-KR" sz="2000" dirty="0"/>
              <a:t>1</a:t>
            </a:r>
            <a:r>
              <a:rPr lang="ko-KR" altLang="en-US" sz="2000" dirty="0"/>
              <a:t>과 </a:t>
            </a:r>
            <a:r>
              <a:rPr lang="en-US" altLang="ko-KR" sz="2000" dirty="0"/>
              <a:t>- 4</a:t>
            </a:r>
            <a:r>
              <a:rPr lang="ko-KR" altLang="en-US" sz="2000" dirty="0"/>
              <a:t>과의 단어와 문법들을 다시 복습해 봅시다</a:t>
            </a:r>
            <a:r>
              <a:rPr lang="en-US" altLang="ko-KR" sz="2000" dirty="0"/>
              <a:t>.</a:t>
            </a:r>
          </a:p>
        </p:txBody>
      </p:sp>
      <p:pic>
        <p:nvPicPr>
          <p:cNvPr id="14" name="Content Placeholder 14">
            <a:extLst>
              <a:ext uri="{FF2B5EF4-FFF2-40B4-BE49-F238E27FC236}">
                <a16:creationId xmlns:a16="http://schemas.microsoft.com/office/drawing/2014/main" id="{F19E335E-6A4B-C646-9308-18468A3CF9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5085184"/>
            <a:ext cx="2272406" cy="9763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08503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BDB3B-46AB-444F-9648-7DF2603075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4517240B-D0C4-3B43-B740-8E88A36C2B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32656"/>
            <a:ext cx="8229600" cy="5865515"/>
          </a:xfrm>
          <a:prstGeom prst="rect">
            <a:avLst/>
          </a:prstGeom>
        </p:spPr>
      </p:pic>
      <p:sp>
        <p:nvSpPr>
          <p:cNvPr id="6" name="Donut 5">
            <a:extLst>
              <a:ext uri="{FF2B5EF4-FFF2-40B4-BE49-F238E27FC236}">
                <a16:creationId xmlns:a16="http://schemas.microsoft.com/office/drawing/2014/main" id="{3BD7757F-9DF6-B747-9671-B0BC29FCDED3}"/>
              </a:ext>
            </a:extLst>
          </p:cNvPr>
          <p:cNvSpPr/>
          <p:nvPr/>
        </p:nvSpPr>
        <p:spPr>
          <a:xfrm>
            <a:off x="1043608" y="1261470"/>
            <a:ext cx="288032" cy="288032"/>
          </a:xfrm>
          <a:prstGeom prst="donut">
            <a:avLst>
              <a:gd name="adj" fmla="val 696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2D3CB1-DBA3-9A45-9C5C-445FB2B8294F}"/>
              </a:ext>
            </a:extLst>
          </p:cNvPr>
          <p:cNvSpPr txBox="1"/>
          <p:nvPr/>
        </p:nvSpPr>
        <p:spPr>
          <a:xfrm>
            <a:off x="5364088" y="371703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14C163-623F-5846-AD9F-EE8E1C7301F6}"/>
              </a:ext>
            </a:extLst>
          </p:cNvPr>
          <p:cNvSpPr txBox="1"/>
          <p:nvPr/>
        </p:nvSpPr>
        <p:spPr>
          <a:xfrm>
            <a:off x="5364088" y="4221088"/>
            <a:ext cx="338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2D4BDC-1AA0-3742-86B4-5CC087F0B1A4}"/>
              </a:ext>
            </a:extLst>
          </p:cNvPr>
          <p:cNvSpPr txBox="1"/>
          <p:nvPr/>
        </p:nvSpPr>
        <p:spPr>
          <a:xfrm>
            <a:off x="5364088" y="4725144"/>
            <a:ext cx="338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2A1EB63F-0A28-E745-9062-8450D621AE04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238439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10" grpId="0"/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8F005CCF-4F1A-9E4D-8949-2C5ADC15A9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496943" cy="5949280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4C638074-6B90-EC4A-8CF1-63D760DD1713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Donut 6">
            <a:extLst>
              <a:ext uri="{FF2B5EF4-FFF2-40B4-BE49-F238E27FC236}">
                <a16:creationId xmlns:a16="http://schemas.microsoft.com/office/drawing/2014/main" id="{8F88ABC5-BE84-8B46-AE11-2FED4674F342}"/>
              </a:ext>
            </a:extLst>
          </p:cNvPr>
          <p:cNvSpPr/>
          <p:nvPr/>
        </p:nvSpPr>
        <p:spPr>
          <a:xfrm>
            <a:off x="1763688" y="692696"/>
            <a:ext cx="3168352" cy="576064"/>
          </a:xfrm>
          <a:prstGeom prst="donut">
            <a:avLst>
              <a:gd name="adj" fmla="val 366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loud Callout 7">
            <a:extLst>
              <a:ext uri="{FF2B5EF4-FFF2-40B4-BE49-F238E27FC236}">
                <a16:creationId xmlns:a16="http://schemas.microsoft.com/office/drawing/2014/main" id="{54C92E21-0246-4540-94B8-9BC67C7C7C8F}"/>
              </a:ext>
            </a:extLst>
          </p:cNvPr>
          <p:cNvSpPr/>
          <p:nvPr/>
        </p:nvSpPr>
        <p:spPr>
          <a:xfrm>
            <a:off x="6444208" y="1412776"/>
            <a:ext cx="2376264" cy="2232248"/>
          </a:xfrm>
          <a:prstGeom prst="cloudCallout">
            <a:avLst>
              <a:gd name="adj1" fmla="val -77008"/>
              <a:gd name="adj2" fmla="val 161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내가 만나고 싶은 사람의 외모와 성격은</a:t>
            </a:r>
            <a:r>
              <a:rPr lang="en-US" altLang="ko-KR" dirty="0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432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5CE0B-8A54-6848-A9EA-A0482CE15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   연습문제 </a:t>
            </a:r>
            <a:r>
              <a:rPr lang="en-US" altLang="ko-KR" sz="3200" dirty="0"/>
              <a:t>(1-4</a:t>
            </a:r>
            <a:r>
              <a:rPr lang="ko-KR" altLang="en-US" sz="3200" dirty="0"/>
              <a:t>과 총 복습</a:t>
            </a:r>
            <a:r>
              <a:rPr lang="en-US" altLang="ko-KR" sz="3200" dirty="0"/>
              <a:t>)</a:t>
            </a:r>
            <a:endParaRPr lang="en-US" sz="3200" dirty="0"/>
          </a:p>
        </p:txBody>
      </p:sp>
      <p:pic>
        <p:nvPicPr>
          <p:cNvPr id="5" name="Picture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DF6F0BD4-7514-EC44-ADCD-407A178CE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089595"/>
            <a:ext cx="8640960" cy="5075709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E7DCB2E-40AD-5444-ACB3-E11BEA41240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4A0C73-DED5-1B47-929C-E48A11BC1038}"/>
              </a:ext>
            </a:extLst>
          </p:cNvPr>
          <p:cNvSpPr txBox="1"/>
          <p:nvPr/>
        </p:nvSpPr>
        <p:spPr>
          <a:xfrm>
            <a:off x="3347864" y="2852936"/>
            <a:ext cx="504056" cy="830997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전</a:t>
            </a:r>
            <a:endParaRPr lang="en-US" altLang="ko-KR" sz="2400" dirty="0"/>
          </a:p>
          <a:p>
            <a:r>
              <a:rPr lang="ko-KR" altLang="en-US" sz="2400" dirty="0"/>
              <a:t>학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CEBCF0-1A0D-3145-B43E-CDD8D3A11B29}"/>
              </a:ext>
            </a:extLst>
          </p:cNvPr>
          <p:cNvSpPr txBox="1"/>
          <p:nvPr/>
        </p:nvSpPr>
        <p:spPr>
          <a:xfrm>
            <a:off x="4427984" y="3535237"/>
            <a:ext cx="1736509" cy="461665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통   역    사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E1EDC9-0924-7D4B-9372-8DD3485D488C}"/>
              </a:ext>
            </a:extLst>
          </p:cNvPr>
          <p:cNvSpPr txBox="1"/>
          <p:nvPr/>
        </p:nvSpPr>
        <p:spPr>
          <a:xfrm>
            <a:off x="5660469" y="3174222"/>
            <a:ext cx="512373" cy="830997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교</a:t>
            </a:r>
            <a:endParaRPr lang="en-US" altLang="ko-KR" sz="2400" dirty="0"/>
          </a:p>
          <a:p>
            <a:r>
              <a:rPr lang="ko-KR" altLang="en-US" sz="2400" dirty="0"/>
              <a:t>사</a:t>
            </a: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E9D03C-818B-ED43-82B2-6F4F309BEAE4}"/>
              </a:ext>
            </a:extLst>
          </p:cNvPr>
          <p:cNvSpPr txBox="1"/>
          <p:nvPr/>
        </p:nvSpPr>
        <p:spPr>
          <a:xfrm>
            <a:off x="6812565" y="3135127"/>
            <a:ext cx="576064" cy="1200329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소</a:t>
            </a:r>
            <a:endParaRPr lang="en-US" altLang="ko-KR" sz="2400" dirty="0"/>
          </a:p>
          <a:p>
            <a:r>
              <a:rPr lang="ko-KR" altLang="en-US" sz="2400" dirty="0"/>
              <a:t>방</a:t>
            </a:r>
            <a:endParaRPr lang="en-US" altLang="ko-KR" sz="2400" dirty="0"/>
          </a:p>
          <a:p>
            <a:r>
              <a:rPr lang="ko-KR" altLang="en-US" sz="2400" dirty="0"/>
              <a:t>관</a:t>
            </a: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35D8E6-F05E-8A42-8C86-7111FD7A418A}"/>
              </a:ext>
            </a:extLst>
          </p:cNvPr>
          <p:cNvSpPr txBox="1"/>
          <p:nvPr/>
        </p:nvSpPr>
        <p:spPr>
          <a:xfrm>
            <a:off x="6781328" y="3852764"/>
            <a:ext cx="1152128" cy="461665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관    심</a:t>
            </a:r>
            <a:endParaRPr lang="en-US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7DAB71-F70A-9C4B-9429-8B8363BB4F45}"/>
              </a:ext>
            </a:extLst>
          </p:cNvPr>
          <p:cNvSpPr txBox="1"/>
          <p:nvPr/>
        </p:nvSpPr>
        <p:spPr>
          <a:xfrm>
            <a:off x="3347864" y="3861048"/>
            <a:ext cx="504056" cy="156966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꼼</a:t>
            </a:r>
            <a:endParaRPr lang="en-US" altLang="ko-KR" sz="2400" dirty="0"/>
          </a:p>
          <a:p>
            <a:r>
              <a:rPr lang="ko-KR" altLang="en-US" sz="2400" dirty="0"/>
              <a:t>꼼</a:t>
            </a:r>
            <a:endParaRPr lang="en-US" altLang="ko-KR" sz="2400" dirty="0"/>
          </a:p>
          <a:p>
            <a:r>
              <a:rPr lang="ko-KR" altLang="en-US" sz="2400" dirty="0"/>
              <a:t>하</a:t>
            </a:r>
            <a:endParaRPr lang="en-US" altLang="ko-KR" sz="2400" dirty="0"/>
          </a:p>
          <a:p>
            <a:r>
              <a:rPr lang="ko-KR" altLang="en-US" sz="2400" dirty="0"/>
              <a:t>다</a:t>
            </a:r>
            <a:endParaRPr lang="en-US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CA3574-9504-5949-8151-7243F6C3BC38}"/>
              </a:ext>
            </a:extLst>
          </p:cNvPr>
          <p:cNvSpPr txBox="1"/>
          <p:nvPr/>
        </p:nvSpPr>
        <p:spPr>
          <a:xfrm>
            <a:off x="1619672" y="4581128"/>
            <a:ext cx="2808312" cy="461665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 부   지  런    하   다</a:t>
            </a:r>
            <a:endParaRPr lang="en-US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8606F4-516A-CE4D-A4D3-4BCAB2A6ADBB}"/>
              </a:ext>
            </a:extLst>
          </p:cNvPr>
          <p:cNvSpPr txBox="1"/>
          <p:nvPr/>
        </p:nvSpPr>
        <p:spPr>
          <a:xfrm>
            <a:off x="4427984" y="4975536"/>
            <a:ext cx="2384581" cy="461665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솔    직    하   다</a:t>
            </a:r>
            <a:endParaRPr lang="en-US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4A813A0-DA56-8D44-A8F7-6255EB1AF4F3}"/>
              </a:ext>
            </a:extLst>
          </p:cNvPr>
          <p:cNvSpPr txBox="1"/>
          <p:nvPr/>
        </p:nvSpPr>
        <p:spPr>
          <a:xfrm>
            <a:off x="5660469" y="4221088"/>
            <a:ext cx="512373" cy="156966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통 통 하 다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44032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5071FE45-7EE1-9744-AFB5-0DF5E553B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76" y="404664"/>
            <a:ext cx="8451247" cy="5688632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9CF2DBEE-6DAE-FF43-97F4-AFD1991F59B3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52033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A92931F3-A0F3-3E43-A7DF-5E1B112859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67" y="188640"/>
            <a:ext cx="8496944" cy="5976663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8B5988EC-F5D1-5042-9E14-5C896D493CE0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ounded Rectangular Callout 6">
            <a:extLst>
              <a:ext uri="{FF2B5EF4-FFF2-40B4-BE49-F238E27FC236}">
                <a16:creationId xmlns:a16="http://schemas.microsoft.com/office/drawing/2014/main" id="{21CB095C-9A57-F54B-9EE2-B7489903D5DF}"/>
              </a:ext>
            </a:extLst>
          </p:cNvPr>
          <p:cNvSpPr/>
          <p:nvPr/>
        </p:nvSpPr>
        <p:spPr>
          <a:xfrm>
            <a:off x="7092280" y="293187"/>
            <a:ext cx="1800200" cy="1983685"/>
          </a:xfrm>
          <a:prstGeom prst="wedgeRoundRectCallout">
            <a:avLst>
              <a:gd name="adj1" fmla="val -141959"/>
              <a:gd name="adj2" fmla="val 44567"/>
              <a:gd name="adj3" fmla="val 16667"/>
            </a:avLst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주사위를 가지고 재미있는 게임을 </a:t>
            </a:r>
            <a:endParaRPr lang="en-US" altLang="ko-KR" dirty="0"/>
          </a:p>
          <a:p>
            <a:pPr algn="ctr"/>
            <a:r>
              <a:rPr lang="ko-KR" altLang="en-US" dirty="0"/>
              <a:t>해 봅시다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3356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AD344-A700-3A4A-9438-CE56679CC4AE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dirty="0"/>
              <a:t>&lt;</a:t>
            </a:r>
            <a:r>
              <a:rPr lang="ko-KR" altLang="en-US" dirty="0"/>
              <a:t>추석</a:t>
            </a:r>
            <a:r>
              <a:rPr lang="en-US" altLang="ko-KR" dirty="0"/>
              <a:t>&gt;</a:t>
            </a:r>
            <a:r>
              <a:rPr lang="ko-KR" altLang="en-US" dirty="0"/>
              <a:t>   </a:t>
            </a:r>
            <a:r>
              <a:rPr lang="ko-KR" altLang="en-US" sz="3200" dirty="0"/>
              <a:t>전통 명절</a:t>
            </a:r>
            <a:r>
              <a:rPr lang="ko-KR" altLang="en-US" dirty="0"/>
              <a:t> </a:t>
            </a:r>
            <a:r>
              <a:rPr lang="ko-KR" altLang="en-US" sz="3200" dirty="0"/>
              <a:t>영상보기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EE2EF-2287-B14E-BF6C-9E3607246A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7667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indent="0">
              <a:buNone/>
            </a:pPr>
            <a:r>
              <a:rPr lang="ko-KR" altLang="en-US" sz="2600" dirty="0">
                <a:hlinkClick r:id="rId2"/>
              </a:rPr>
              <a:t>  </a:t>
            </a:r>
            <a:r>
              <a:rPr lang="en-US" sz="2600" dirty="0">
                <a:hlinkClick r:id="rId2"/>
              </a:rPr>
              <a:t>https://www.youtube.com/watch?v=iznKCHgD3AA</a:t>
            </a:r>
            <a:endParaRPr lang="en-US" sz="2600" dirty="0"/>
          </a:p>
        </p:txBody>
      </p:sp>
      <p:pic>
        <p:nvPicPr>
          <p:cNvPr id="5" name="Picture 4" descr="A group of people walking in front of a crowd&#10;&#10;Description automatically generated">
            <a:extLst>
              <a:ext uri="{FF2B5EF4-FFF2-40B4-BE49-F238E27FC236}">
                <a16:creationId xmlns:a16="http://schemas.microsoft.com/office/drawing/2014/main" id="{D323C758-4AEA-0D4F-8C7D-F0155542B1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85" y="2548172"/>
            <a:ext cx="4716016" cy="341783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CC38A2-C11F-9B4C-A504-F943BB88F622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DA82FFE3-0AE5-4E42-B26D-7FB93D6F3609}"/>
              </a:ext>
            </a:extLst>
          </p:cNvPr>
          <p:cNvSpPr/>
          <p:nvPr/>
        </p:nvSpPr>
        <p:spPr>
          <a:xfrm>
            <a:off x="6183019" y="3353518"/>
            <a:ext cx="2257130" cy="2455221"/>
          </a:xfrm>
          <a:prstGeom prst="wedgeRoundRectCallout">
            <a:avLst>
              <a:gd name="adj1" fmla="val -25242"/>
              <a:gd name="adj2" fmla="val -86996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</a:rPr>
              <a:t>위의 사이트에서 한국의 전통 명절인 </a:t>
            </a:r>
            <a:r>
              <a:rPr lang="en-US" altLang="ko-KR" dirty="0">
                <a:solidFill>
                  <a:schemeClr val="tx1"/>
                </a:solidFill>
              </a:rPr>
              <a:t>‘</a:t>
            </a:r>
            <a:r>
              <a:rPr lang="ko-KR" altLang="en-US" dirty="0">
                <a:solidFill>
                  <a:schemeClr val="tx1"/>
                </a:solidFill>
              </a:rPr>
              <a:t>추석</a:t>
            </a:r>
            <a:r>
              <a:rPr lang="en-US" altLang="ko-KR" dirty="0">
                <a:solidFill>
                  <a:schemeClr val="tx1"/>
                </a:solidFill>
              </a:rPr>
              <a:t>’</a:t>
            </a:r>
            <a:r>
              <a:rPr lang="ko-KR" altLang="en-US" dirty="0">
                <a:solidFill>
                  <a:schemeClr val="tx1"/>
                </a:solidFill>
              </a:rPr>
              <a:t>에 대해 알아볼까요</a:t>
            </a:r>
            <a:r>
              <a:rPr lang="en-US" altLang="ko-KR" dirty="0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65669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AD344-A700-3A4A-9438-CE56679CC4AE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dirty="0"/>
              <a:t>&lt;</a:t>
            </a:r>
            <a:r>
              <a:rPr lang="ko-KR" altLang="en-US" dirty="0"/>
              <a:t>추석</a:t>
            </a:r>
            <a:r>
              <a:rPr lang="en-US" altLang="ko-KR" dirty="0"/>
              <a:t>&gt;</a:t>
            </a:r>
            <a:r>
              <a:rPr lang="ko-KR" altLang="en-US" dirty="0"/>
              <a:t>   </a:t>
            </a:r>
            <a:r>
              <a:rPr lang="ko-KR" altLang="en-US" sz="3200" dirty="0"/>
              <a:t>영상 쓰기 과제</a:t>
            </a:r>
            <a:endParaRPr lang="en-US" sz="32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CC38A2-C11F-9B4C-A504-F943BB88F622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28F6CF-71CE-CD48-892E-BE981F85E090}"/>
              </a:ext>
            </a:extLst>
          </p:cNvPr>
          <p:cNvSpPr txBox="1"/>
          <p:nvPr/>
        </p:nvSpPr>
        <p:spPr>
          <a:xfrm>
            <a:off x="5662464" y="1658312"/>
            <a:ext cx="3024336" cy="4093428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dirty="0"/>
              <a:t>1.</a:t>
            </a:r>
            <a:r>
              <a:rPr lang="ko-KR" altLang="en-US" dirty="0"/>
              <a:t> </a:t>
            </a:r>
            <a:r>
              <a:rPr lang="ko-KR" altLang="en-US" sz="2000" dirty="0"/>
              <a:t>영상에 나오는 다음 단어를 사용해서 짧은 글을 지어보세요</a:t>
            </a:r>
            <a:r>
              <a:rPr lang="en-US" altLang="ko-KR" sz="2000" dirty="0"/>
              <a:t>.</a:t>
            </a:r>
          </a:p>
          <a:p>
            <a:r>
              <a:rPr lang="en-US" altLang="ko-KR" sz="2000" dirty="0"/>
              <a:t>1)</a:t>
            </a:r>
            <a:r>
              <a:rPr lang="ko-KR" altLang="en-US" sz="2000" dirty="0"/>
              <a:t> 고향</a:t>
            </a:r>
            <a:endParaRPr lang="en-US" altLang="ko-KR" sz="2000" dirty="0"/>
          </a:p>
          <a:p>
            <a:r>
              <a:rPr lang="en-US" altLang="ko-KR" sz="2000" dirty="0"/>
              <a:t>2)</a:t>
            </a:r>
            <a:r>
              <a:rPr lang="ko-KR" altLang="en-US" sz="2000" dirty="0"/>
              <a:t> 명절</a:t>
            </a:r>
            <a:endParaRPr lang="en-US" altLang="ko-KR" sz="2000" dirty="0"/>
          </a:p>
          <a:p>
            <a:r>
              <a:rPr lang="en-US" altLang="ko-KR" sz="2000" dirty="0"/>
              <a:t>3)</a:t>
            </a:r>
            <a:r>
              <a:rPr lang="ko-KR" altLang="en-US" sz="2000" dirty="0"/>
              <a:t> 수확한 곡식</a:t>
            </a:r>
            <a:endParaRPr lang="en-US" altLang="ko-KR" sz="2000" dirty="0"/>
          </a:p>
          <a:p>
            <a:r>
              <a:rPr lang="en-US" altLang="ko-KR" sz="2000" dirty="0"/>
              <a:t>4)</a:t>
            </a:r>
            <a:r>
              <a:rPr lang="ko-KR" altLang="en-US" sz="2000" dirty="0"/>
              <a:t> 조상께 감사</a:t>
            </a:r>
            <a:endParaRPr lang="en-US" altLang="ko-KR" sz="2000" dirty="0"/>
          </a:p>
          <a:p>
            <a:r>
              <a:rPr lang="en-US" altLang="ko-KR" sz="2000" dirty="0"/>
              <a:t>5)</a:t>
            </a:r>
            <a:r>
              <a:rPr lang="ko-KR" altLang="en-US" sz="2000" dirty="0"/>
              <a:t> 강강술래</a:t>
            </a:r>
            <a:endParaRPr lang="en-US" altLang="ko-KR" sz="2000" dirty="0"/>
          </a:p>
          <a:p>
            <a:r>
              <a:rPr lang="en-US" altLang="ko-KR" sz="2000" dirty="0"/>
              <a:t>6)</a:t>
            </a:r>
            <a:r>
              <a:rPr lang="ko-KR" altLang="en-US" sz="2000" dirty="0"/>
              <a:t> 전통놀이</a:t>
            </a:r>
            <a:endParaRPr lang="en-US" altLang="ko-KR" sz="2000" dirty="0"/>
          </a:p>
          <a:p>
            <a:endParaRPr lang="en-US" altLang="ko-KR" sz="2000" dirty="0"/>
          </a:p>
          <a:p>
            <a:r>
              <a:rPr lang="en-US" altLang="ko-KR" sz="2000" dirty="0"/>
              <a:t>2.</a:t>
            </a:r>
            <a:r>
              <a:rPr lang="ko-KR" altLang="en-US" sz="2000" dirty="0"/>
              <a:t> 여러분은 추석에 뜨는 보름달을 보면서 어떤 소원을 빌고 싶어요</a:t>
            </a:r>
            <a:r>
              <a:rPr lang="en-US" altLang="ko-KR" sz="2000" dirty="0"/>
              <a:t>?</a:t>
            </a:r>
            <a:endParaRPr lang="en-US" altLang="ko-KR" dirty="0"/>
          </a:p>
        </p:txBody>
      </p:sp>
      <p:pic>
        <p:nvPicPr>
          <p:cNvPr id="11" name="Picture 10" descr="A picture containing box, room, bedroom&#10;&#10;Description automatically generated">
            <a:extLst>
              <a:ext uri="{FF2B5EF4-FFF2-40B4-BE49-F238E27FC236}">
                <a16:creationId xmlns:a16="http://schemas.microsoft.com/office/drawing/2014/main" id="{1FBF4267-F66D-6648-926D-A345690F0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985585"/>
            <a:ext cx="3798664" cy="37436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685022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67F3F-6093-8C42-AB27-FE876491E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추석의 유래와 전통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7B2085-64DC-9745-BC03-8741965BF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2777"/>
            <a:ext cx="8229600" cy="5760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indent="0">
              <a:buNone/>
            </a:pPr>
            <a:r>
              <a:rPr lang="en-US" dirty="0"/>
              <a:t>   </a:t>
            </a:r>
            <a:r>
              <a:rPr lang="en-US" dirty="0">
                <a:hlinkClick r:id="rId2"/>
              </a:rPr>
              <a:t>http://</a:t>
            </a:r>
            <a:r>
              <a:rPr lang="en-US" dirty="0" err="1">
                <a:hlinkClick r:id="rId2"/>
              </a:rPr>
              <a:t>gg.gg</a:t>
            </a:r>
            <a:r>
              <a:rPr lang="en-US" dirty="0">
                <a:hlinkClick r:id="rId2"/>
              </a:rPr>
              <a:t>/</a:t>
            </a:r>
            <a:r>
              <a:rPr lang="en-US" dirty="0" err="1">
                <a:hlinkClick r:id="rId2"/>
              </a:rPr>
              <a:t>jvuof</a:t>
            </a:r>
            <a:endParaRPr lang="en-US" dirty="0"/>
          </a:p>
        </p:txBody>
      </p:sp>
      <p:pic>
        <p:nvPicPr>
          <p:cNvPr id="5" name="Picture 4" descr="A picture containing photo, table, holding, person&#10;&#10;Description automatically generated">
            <a:extLst>
              <a:ext uri="{FF2B5EF4-FFF2-40B4-BE49-F238E27FC236}">
                <a16:creationId xmlns:a16="http://schemas.microsoft.com/office/drawing/2014/main" id="{B360E2DF-0661-614D-9F58-13B5067319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988839"/>
            <a:ext cx="4896544" cy="345638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99D75CC2-6F23-A34C-8585-13CA0AE65DA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E6886D49-FED3-5B4C-98BA-8DD48286CAB6}"/>
              </a:ext>
            </a:extLst>
          </p:cNvPr>
          <p:cNvSpPr/>
          <p:nvPr/>
        </p:nvSpPr>
        <p:spPr>
          <a:xfrm>
            <a:off x="6429670" y="2348881"/>
            <a:ext cx="2257130" cy="3691968"/>
          </a:xfrm>
          <a:prstGeom prst="wedgeRoundRectCallout">
            <a:avLst>
              <a:gd name="adj1" fmla="val -77810"/>
              <a:gd name="adj2" fmla="val -53628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&lt;</a:t>
            </a:r>
            <a:r>
              <a:rPr lang="ko-KR" altLang="en-US" dirty="0">
                <a:solidFill>
                  <a:schemeClr val="tx1"/>
                </a:solidFill>
              </a:rPr>
              <a:t>추석</a:t>
            </a:r>
            <a:r>
              <a:rPr lang="en-US" altLang="ko-KR" dirty="0">
                <a:solidFill>
                  <a:schemeClr val="tx1"/>
                </a:solidFill>
              </a:rPr>
              <a:t>&gt;</a:t>
            </a:r>
            <a:r>
              <a:rPr lang="ko-KR" altLang="en-US" dirty="0">
                <a:solidFill>
                  <a:schemeClr val="tx1"/>
                </a:solidFill>
              </a:rPr>
              <a:t>의 전통과 놀이와 음식 등에 대해 더 자세히 공부하고 새로 알게 된 내용을 친구들과 얘기해 보세요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66029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DFF4B0A-6387-7A4E-B69A-B92F3FC7E4F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ko-KR" altLang="en-US" dirty="0"/>
              <a:t>듣기와 말하기 연습 </a:t>
            </a:r>
            <a:r>
              <a:rPr kumimoji="1" lang="en-US" altLang="ko-KR" dirty="0"/>
              <a:t>(</a:t>
            </a:r>
            <a:r>
              <a:rPr kumimoji="1" lang="ko-KR" altLang="en-US" dirty="0"/>
              <a:t>숙제</a:t>
            </a:r>
            <a:r>
              <a:rPr kumimoji="1" lang="en-US" altLang="ko-KR" dirty="0"/>
              <a:t>)</a:t>
            </a:r>
            <a:endParaRPr kumimoji="1" lang="ko-US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F8D8401-1BEB-C549-A509-F2BB072D6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327" y="1523509"/>
            <a:ext cx="8229600" cy="965114"/>
          </a:xfrm>
          <a:solidFill>
            <a:schemeClr val="accent5">
              <a:lumMod val="90000"/>
            </a:schemeClr>
          </a:solidFill>
        </p:spPr>
        <p:txBody>
          <a:bodyPr/>
          <a:lstStyle/>
          <a:p>
            <a:pPr>
              <a:spcBef>
                <a:spcPts val="0"/>
              </a:spcBef>
              <a:defRPr/>
            </a:pPr>
            <a:r>
              <a:rPr kumimoji="1" lang="en-US" altLang="ko-US" sz="2800" dirty="0"/>
              <a:t>Lingt.com</a:t>
            </a:r>
            <a:r>
              <a:rPr kumimoji="1" lang="ko-US" altLang="en-US" sz="2800" dirty="0"/>
              <a:t>으로</a:t>
            </a:r>
            <a:r>
              <a:rPr kumimoji="1" lang="ko-KR" altLang="en-US" sz="2800"/>
              <a:t> 들어가</a:t>
            </a:r>
            <a:r>
              <a:rPr kumimoji="1" lang="en-US" altLang="ko-KR" sz="2800" dirty="0"/>
              <a:t> </a:t>
            </a:r>
            <a:r>
              <a:rPr kumimoji="1" lang="ko-KR" altLang="en-US" sz="2800" dirty="0"/>
              <a:t>듣기와 말하기를  연습하고 자신의 목소리를 녹음해 보세요</a:t>
            </a:r>
            <a:r>
              <a:rPr kumimoji="1" lang="en-US" altLang="ko-KR" sz="2800" dirty="0"/>
              <a:t>.</a:t>
            </a:r>
            <a:endParaRPr kumimoji="1" lang="ko-US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9617E12D-BA52-1B43-A6FF-704ED1309DF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D1B5BE-8551-324A-9EE2-D30BA5C26869}"/>
              </a:ext>
            </a:extLst>
          </p:cNvPr>
          <p:cNvSpPr txBox="1"/>
          <p:nvPr/>
        </p:nvSpPr>
        <p:spPr>
          <a:xfrm>
            <a:off x="395536" y="4259227"/>
            <a:ext cx="8291264" cy="2092881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* 교사를 위한 노트</a:t>
            </a:r>
            <a:r>
              <a:rPr lang="en-US" altLang="ko-KR" dirty="0"/>
              <a:t>:</a:t>
            </a:r>
          </a:p>
          <a:p>
            <a:r>
              <a:rPr lang="en-US" sz="1600" dirty="0"/>
              <a:t>Lingt.com</a:t>
            </a:r>
            <a:r>
              <a:rPr lang="ko-KR" altLang="en-US" sz="1600" dirty="0"/>
              <a:t>으로 들어가 </a:t>
            </a:r>
            <a:r>
              <a:rPr lang="en-US" sz="1600" dirty="0"/>
              <a:t>sign up</a:t>
            </a:r>
            <a:r>
              <a:rPr lang="ko-KR" altLang="en-US" sz="1600" dirty="0"/>
              <a:t>을 하시고 무료로 사용하시면서 각 반을 만들 수 있습니다</a:t>
            </a:r>
            <a:r>
              <a:rPr lang="en-US" altLang="ko-KR" sz="1600" dirty="0"/>
              <a:t>. </a:t>
            </a:r>
            <a:r>
              <a:rPr lang="ko-KR" altLang="en-US" sz="1600" dirty="0"/>
              <a:t>맨 위의 </a:t>
            </a:r>
            <a:r>
              <a:rPr lang="en-US" sz="1600" dirty="0" err="1"/>
              <a:t>creat</a:t>
            </a:r>
            <a:r>
              <a:rPr lang="en-US" sz="1600" dirty="0"/>
              <a:t> </a:t>
            </a:r>
            <a:r>
              <a:rPr lang="ko-KR" altLang="en-US" sz="1600" dirty="0"/>
              <a:t>버튼을 눌러 문제를 만드시고 선생님의 목소리를 녹음하시면 됩니다</a:t>
            </a:r>
            <a:r>
              <a:rPr lang="en-US" altLang="ko-KR" sz="1600" dirty="0"/>
              <a:t>.</a:t>
            </a:r>
            <a:r>
              <a:rPr lang="ko-KR" altLang="en-US" sz="1600" dirty="0"/>
              <a:t> 왼쪽의 다양한 기능 바를 드래그해서 오른쪽 새로 만들 화면으로 가지고 오시면 됩니다</a:t>
            </a:r>
            <a:r>
              <a:rPr lang="en-US" altLang="ko-KR" sz="1600" dirty="0"/>
              <a:t>. </a:t>
            </a:r>
            <a:r>
              <a:rPr lang="ko-KR" altLang="en-US" sz="1600" dirty="0"/>
              <a:t>마이크 사인을 누르시면 선생님 목소리가 녹음되고 그 다음에 학생들이 녹음하도록 </a:t>
            </a:r>
            <a:r>
              <a:rPr lang="en-US" sz="1600" dirty="0"/>
              <a:t>Speak </a:t>
            </a:r>
            <a:r>
              <a:rPr lang="ko-KR" altLang="en-US" sz="1600" dirty="0"/>
              <a:t>버튼을 끌어서 밑에 두면 자연스럽게 듣기 말하기 문제가 완성됩니다</a:t>
            </a:r>
            <a:r>
              <a:rPr lang="en-US" altLang="ko-KR" sz="1600" dirty="0"/>
              <a:t>. </a:t>
            </a:r>
            <a:r>
              <a:rPr lang="ko-KR" altLang="en-US" sz="1600" dirty="0"/>
              <a:t>영상도 그림도 삽입이 가능합니다</a:t>
            </a:r>
            <a:r>
              <a:rPr lang="en-US" altLang="ko-KR" sz="1600" dirty="0"/>
              <a:t>. </a:t>
            </a:r>
            <a:r>
              <a:rPr lang="ko-KR" altLang="en-US" sz="1600" dirty="0"/>
              <a:t>그리고 학생들은 따로 </a:t>
            </a:r>
            <a:r>
              <a:rPr lang="en-US" sz="1600" dirty="0"/>
              <a:t>sign up</a:t>
            </a:r>
            <a:r>
              <a:rPr lang="ko-KR" altLang="en-US" sz="1600" dirty="0"/>
              <a:t>을 하지 않고도 자연스럽게 들어올 수 있습니다</a:t>
            </a:r>
            <a:r>
              <a:rPr lang="en-US" altLang="ko-KR" sz="1600" dirty="0"/>
              <a:t>.</a:t>
            </a:r>
            <a:r>
              <a:rPr lang="ko-KR" altLang="en-US" sz="1600" dirty="0"/>
              <a:t> </a:t>
            </a:r>
            <a:r>
              <a:rPr lang="en-US" altLang="ko-KR" sz="1600" dirty="0"/>
              <a:t>(</a:t>
            </a:r>
            <a:r>
              <a:rPr lang="ko-KR" altLang="en-US" sz="1600" dirty="0"/>
              <a:t>문제 만드는 데 </a:t>
            </a:r>
            <a:r>
              <a:rPr lang="en-US" altLang="ko-KR" sz="1600" dirty="0"/>
              <a:t>10</a:t>
            </a:r>
            <a:r>
              <a:rPr lang="ko-KR" altLang="en-US" sz="1600" dirty="0"/>
              <a:t>분 정도의 짧은 시간 소요</a:t>
            </a:r>
            <a:r>
              <a:rPr lang="en-US" altLang="ko-KR" sz="1600" dirty="0"/>
              <a:t>)</a:t>
            </a:r>
            <a:endParaRPr lang="en-US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00B266-082C-8142-A035-D91152D94F65}"/>
              </a:ext>
            </a:extLst>
          </p:cNvPr>
          <p:cNvSpPr txBox="1"/>
          <p:nvPr/>
        </p:nvSpPr>
        <p:spPr>
          <a:xfrm>
            <a:off x="683568" y="3028309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7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6B461FF-87D9-7D48-BCC4-6AE8CE419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719778"/>
            <a:ext cx="8119307" cy="1433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85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E06BE0-6F75-4949-8A2D-9B5908408CE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ko-US" altLang="en-US" dirty="0"/>
              <a:t>오늘의</a:t>
            </a:r>
            <a:r>
              <a:rPr kumimoji="1" lang="ko-KR" altLang="en-US" dirty="0"/>
              <a:t> </a:t>
            </a:r>
            <a:r>
              <a:rPr kumimoji="1" lang="ko-US" altLang="en-US" dirty="0"/>
              <a:t>숙제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2C897D7-421F-C645-AD1B-3B11287D5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032448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1.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US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오늘의</a:t>
            </a:r>
            <a:r>
              <a:rPr lang="ko-KR" altLang="en-US" sz="240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과 문법 </a:t>
            </a:r>
            <a:r>
              <a:rPr lang="en-US" altLang="ko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PPT </a:t>
            </a:r>
            <a:r>
              <a:rPr lang="ko-US" altLang="ko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복습</a:t>
            </a:r>
            <a:r>
              <a:rPr lang="ko-US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하기</a:t>
            </a:r>
            <a:endParaRPr lang="ko-US" altLang="ko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FontTx/>
              <a:buNone/>
              <a:defRPr/>
            </a:pP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추석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영상 </a:t>
            </a:r>
            <a:r>
              <a:rPr lang="ko-US" altLang="ko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질문에 답하기</a:t>
            </a:r>
            <a:endParaRPr lang="en-US" altLang="ko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FontTx/>
              <a:buNone/>
              <a:defRPr/>
            </a:pP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내가 만나고 싶은 사람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 관한 쓰기 과제</a:t>
            </a:r>
            <a:r>
              <a:rPr lang="ko-US" altLang="ko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ko-US" altLang="ko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FontTx/>
              <a:buNone/>
              <a:defRPr/>
            </a:pP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Quizlet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으로 단어 공부하기 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(1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과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-4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과 총 복습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0" indent="0">
              <a:buFontTx/>
              <a:buNone/>
              <a:defRPr/>
            </a:pP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Lingt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에서 말하기 숙제하기</a:t>
            </a:r>
            <a:endParaRPr lang="en-US" altLang="ko-KR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FontTx/>
              <a:buNone/>
              <a:defRPr/>
            </a:pP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4.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Workbook P. 23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24 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문제 풀기 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(5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과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0" indent="0">
              <a:buFontTx/>
              <a:buNone/>
              <a:defRPr/>
            </a:pP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5.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추석에 대해 새롭게 알게 된 내용을 정리해서 쓰기</a:t>
            </a:r>
            <a:endParaRPr lang="ko-US" altLang="ko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  <a:defRPr/>
            </a:pP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  <a:r>
              <a:rPr lang="en-US" altLang="ko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US" altLang="ko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일기</a:t>
            </a:r>
            <a:r>
              <a:rPr lang="en-US" altLang="ko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1</a:t>
            </a:r>
            <a:r>
              <a:rPr lang="ko-US" altLang="ko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주일</a:t>
            </a:r>
            <a:r>
              <a:rPr lang="en-US" altLang="ko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1</a:t>
            </a:r>
            <a:r>
              <a:rPr lang="ko-US" altLang="ko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회</a:t>
            </a:r>
            <a:r>
              <a:rPr lang="en-US" altLang="ko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US" altLang="ko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이상 </a:t>
            </a:r>
            <a:r>
              <a:rPr lang="ko-US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쓰기</a:t>
            </a:r>
            <a:endParaRPr lang="ko-US" altLang="ko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  <a:defRPr/>
            </a:pP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7.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한국 동화책 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권 </a:t>
            </a:r>
            <a:r>
              <a:rPr lang="ko-US" altLang="ko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읽고 내용 요약</a:t>
            </a:r>
            <a:r>
              <a:rPr lang="ko-US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선택 숙제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kumimoji="1" lang="en-US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defRPr/>
            </a:pPr>
            <a:endParaRPr kumimoji="1" lang="ko-US" alt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414BA81-DF63-E44E-8B62-0ECFB08A8A70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4800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 </a:t>
            </a:r>
            <a:endParaRPr kumimoji="1" lang="ko-US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535" y="1598065"/>
            <a:ext cx="8686800" cy="452596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 </a:t>
            </a:r>
            <a:r>
              <a:rPr kumimoji="1" lang="en-US" altLang="ko-KR" dirty="0"/>
              <a:t>--</a:t>
            </a:r>
            <a:r>
              <a:rPr kumimoji="1" lang="ko-KR" altLang="en-US" dirty="0"/>
              <a:t>  </a:t>
            </a:r>
            <a:endParaRPr kumimoji="1" lang="en-US" altLang="ko-KR" dirty="0"/>
          </a:p>
          <a:p>
            <a:pPr marL="0" indent="0">
              <a:buFontTx/>
              <a:buNone/>
              <a:defRPr/>
            </a:pPr>
            <a:r>
              <a:rPr kumimoji="1" lang="en-US" altLang="ko-KR" dirty="0"/>
              <a:t>5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복습 </a:t>
            </a:r>
            <a:r>
              <a:rPr kumimoji="1" lang="en-US" altLang="ko-KR" dirty="0"/>
              <a:t>1”</a:t>
            </a:r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US" dirty="0"/>
          </a:p>
          <a:p>
            <a:pPr marL="0" indent="0">
              <a:buFontTx/>
              <a:buNone/>
              <a:defRPr/>
            </a:pPr>
            <a:endParaRPr kumimoji="1" lang="ko-US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F52780A-6C1B-2340-9819-4AF3B75619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3087012"/>
              </p:ext>
            </p:extLst>
          </p:nvPr>
        </p:nvGraphicFramePr>
        <p:xfrm>
          <a:off x="2627784" y="2910954"/>
          <a:ext cx="4968552" cy="3110334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968552">
                  <a:extLst>
                    <a:ext uri="{9D8B030D-6E8A-4147-A177-3AD203B41FA5}">
                      <a16:colId xmlns:a16="http://schemas.microsoft.com/office/drawing/2014/main" val="3143815816"/>
                    </a:ext>
                  </a:extLst>
                </a:gridCol>
              </a:tblGrid>
              <a:tr h="311033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altLang="ko-KR" sz="2400" b="0" dirty="0"/>
                        <a:t>1 </a:t>
                      </a:r>
                      <a:r>
                        <a:rPr lang="ko-KR" altLang="en-US" sz="2400" b="0" dirty="0"/>
                        <a:t>과 반가운 새 친구 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en-US" sz="2400" b="0" dirty="0">
                          <a:hlinkClick r:id="rId2"/>
                        </a:rPr>
                        <a:t>http://</a:t>
                      </a:r>
                      <a:r>
                        <a:rPr lang="en-US" sz="2400" b="0" dirty="0" err="1">
                          <a:hlinkClick r:id="rId2"/>
                        </a:rPr>
                        <a:t>gg.gg</a:t>
                      </a:r>
                      <a:r>
                        <a:rPr lang="en-US" sz="2400" b="0" dirty="0">
                          <a:hlinkClick r:id="rId2"/>
                        </a:rPr>
                        <a:t>/i6ucs </a:t>
                      </a:r>
                      <a:endParaRPr lang="en-US" sz="2400" b="0" dirty="0"/>
                    </a:p>
                    <a:p>
                      <a:pPr marL="0" indent="0" algn="l">
                        <a:buNone/>
                      </a:pPr>
                      <a:r>
                        <a:rPr lang="en-US" sz="2400" b="0" dirty="0"/>
                        <a:t>2 </a:t>
                      </a:r>
                      <a:r>
                        <a:rPr lang="ko-KR" altLang="en-US" sz="2400" b="0" dirty="0"/>
                        <a:t>과 내 꿈은 요리사 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en-US" sz="2400" b="0" dirty="0">
                          <a:hlinkClick r:id="rId2"/>
                        </a:rPr>
                        <a:t>http://</a:t>
                      </a:r>
                      <a:r>
                        <a:rPr lang="en-US" sz="2400" b="0" dirty="0" err="1">
                          <a:hlinkClick r:id="rId2"/>
                        </a:rPr>
                        <a:t>gg.gg</a:t>
                      </a:r>
                      <a:r>
                        <a:rPr lang="en-US" sz="2400" b="0" dirty="0">
                          <a:hlinkClick r:id="rId2"/>
                        </a:rPr>
                        <a:t>/i6uda </a:t>
                      </a:r>
                      <a:endParaRPr lang="en-US" sz="2400" b="0" dirty="0"/>
                    </a:p>
                    <a:p>
                      <a:pPr marL="0" indent="0" algn="l">
                        <a:buNone/>
                      </a:pPr>
                      <a:r>
                        <a:rPr lang="en-US" sz="2400" b="0" dirty="0"/>
                        <a:t>3 </a:t>
                      </a:r>
                      <a:r>
                        <a:rPr lang="ko-KR" altLang="en-US" sz="2400" b="0" dirty="0"/>
                        <a:t>과 새로 오신 선생님 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en-US" sz="2400" b="0" dirty="0">
                          <a:hlinkClick r:id="rId2"/>
                        </a:rPr>
                        <a:t>http://</a:t>
                      </a:r>
                      <a:r>
                        <a:rPr lang="en-US" sz="2400" b="0" dirty="0" err="1">
                          <a:hlinkClick r:id="rId2"/>
                        </a:rPr>
                        <a:t>gg.gg</a:t>
                      </a:r>
                      <a:r>
                        <a:rPr lang="en-US" sz="2400" b="0" dirty="0">
                          <a:hlinkClick r:id="rId2"/>
                        </a:rPr>
                        <a:t>/i6ue2 </a:t>
                      </a:r>
                      <a:endParaRPr lang="en-US" sz="2400" b="0" dirty="0"/>
                    </a:p>
                    <a:p>
                      <a:pPr marL="0" indent="0" algn="l">
                        <a:buNone/>
                      </a:pPr>
                      <a:r>
                        <a:rPr lang="en-US" sz="2400" b="0" dirty="0"/>
                        <a:t>4 </a:t>
                      </a:r>
                      <a:r>
                        <a:rPr lang="ko-KR" altLang="en-US" sz="2400" b="0" dirty="0"/>
                        <a:t>과 외모보다 성격 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en-US" sz="2400" b="0" dirty="0">
                          <a:hlinkClick r:id="rId3"/>
                        </a:rPr>
                        <a:t>http://</a:t>
                      </a:r>
                      <a:r>
                        <a:rPr lang="en-US" sz="2400" b="0" dirty="0" err="1">
                          <a:hlinkClick r:id="rId3"/>
                        </a:rPr>
                        <a:t>gg.gg</a:t>
                      </a:r>
                      <a:r>
                        <a:rPr lang="en-US" sz="2400" b="0" dirty="0">
                          <a:hlinkClick r:id="rId3"/>
                        </a:rPr>
                        <a:t>/i6uer </a:t>
                      </a:r>
                      <a:endParaRPr lang="en-US" sz="24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852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116370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:a16="http://schemas.microsoft.com/office/drawing/2014/main" id="{86FB7294-E565-4341-8A59-C6E8946EB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872208"/>
          </a:xfrm>
          <a:solidFill>
            <a:srgbClr val="92D050"/>
          </a:solidFill>
        </p:spPr>
        <p:txBody>
          <a:bodyPr/>
          <a:lstStyle/>
          <a:p>
            <a:r>
              <a:rPr kumimoji="1" lang="en-US" altLang="en-US"/>
              <a:t>수고하셨습니다</a:t>
            </a:r>
            <a:r>
              <a:rPr kumimoji="1" lang="en-US" altLang="ko-KR"/>
              <a:t>!</a:t>
            </a:r>
            <a:endParaRPr kumimoji="1" lang="en-US" altLang="en-US"/>
          </a:p>
        </p:txBody>
      </p:sp>
      <p:pic>
        <p:nvPicPr>
          <p:cNvPr id="97282" name="내용 개체 틀 4">
            <a:extLst>
              <a:ext uri="{FF2B5EF4-FFF2-40B4-BE49-F238E27FC236}">
                <a16:creationId xmlns:a16="http://schemas.microsoft.com/office/drawing/2014/main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0" y="2276873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C5690704-2402-9D44-B971-CD830358D5A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797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5739"/>
            <a:ext cx="7831782" cy="74699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7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283" y="1124744"/>
            <a:ext cx="7886700" cy="5135592"/>
          </a:xfr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25000" lnSpcReduction="20000"/>
          </a:bodyPr>
          <a:lstStyle/>
          <a:p>
            <a:endParaRPr lang="en-US" altLang="ko-KR" sz="2550" dirty="0"/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4800" dirty="0">
                <a:solidFill>
                  <a:schemeClr val="tx1"/>
                </a:solidFill>
              </a:rPr>
              <a:t>1</a:t>
            </a:r>
            <a:r>
              <a:rPr lang="en-US" altLang="ko-KR" sz="5600" dirty="0">
                <a:solidFill>
                  <a:schemeClr val="tx1"/>
                </a:solidFill>
              </a:rPr>
              <a:t>. </a:t>
            </a:r>
            <a:r>
              <a:rPr lang="ko-KR" altLang="en-US" sz="6400" dirty="0">
                <a:solidFill>
                  <a:schemeClr val="tx1"/>
                </a:solidFill>
              </a:rPr>
              <a:t>참조 교재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</a:t>
            </a:r>
            <a:r>
              <a:rPr lang="en-US" altLang="ko-KR" sz="6400" dirty="0">
                <a:solidFill>
                  <a:schemeClr val="tx1"/>
                </a:solidFill>
              </a:rPr>
              <a:t> 1)</a:t>
            </a:r>
            <a:r>
              <a:rPr lang="ko-KR" altLang="en-US" sz="64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6400" dirty="0">
                <a:solidFill>
                  <a:schemeClr val="tx1"/>
                </a:solidFill>
              </a:rPr>
              <a:t>4~1 (</a:t>
            </a:r>
            <a:r>
              <a:rPr lang="ko-KR" altLang="en-US" sz="6400" dirty="0">
                <a:solidFill>
                  <a:schemeClr val="tx1"/>
                </a:solidFill>
              </a:rPr>
              <a:t>영어권</a:t>
            </a:r>
            <a:r>
              <a:rPr lang="en-US" altLang="ko-KR" sz="6400" dirty="0">
                <a:solidFill>
                  <a:schemeClr val="tx1"/>
                </a:solidFill>
              </a:rPr>
              <a:t>)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r>
              <a:rPr lang="en-US" altLang="ko-KR" sz="64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 </a:t>
            </a:r>
            <a:r>
              <a:rPr lang="en-US" altLang="ko-KR" sz="6400" dirty="0">
                <a:solidFill>
                  <a:schemeClr val="tx1"/>
                </a:solidFill>
              </a:rPr>
              <a:t>2)</a:t>
            </a:r>
            <a:r>
              <a:rPr lang="ko-KR" altLang="en-US" sz="64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6400" dirty="0">
                <a:solidFill>
                  <a:schemeClr val="tx1"/>
                </a:solidFill>
              </a:rPr>
              <a:t>4~1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r>
              <a:rPr lang="en-US" altLang="ko-KR" sz="6400" dirty="0">
                <a:solidFill>
                  <a:schemeClr val="tx1"/>
                </a:solidFill>
              </a:rPr>
              <a:t>(</a:t>
            </a:r>
            <a:r>
              <a:rPr lang="ko-KR" altLang="en-US" sz="6400" dirty="0">
                <a:solidFill>
                  <a:schemeClr val="tx1"/>
                </a:solidFill>
              </a:rPr>
              <a:t>범용</a:t>
            </a:r>
            <a:r>
              <a:rPr lang="en-US" altLang="ko-KR" sz="6400" dirty="0">
                <a:solidFill>
                  <a:schemeClr val="tx1"/>
                </a:solidFill>
              </a:rPr>
              <a:t>)</a:t>
            </a:r>
            <a:r>
              <a:rPr lang="ko-KR" altLang="en-US" sz="6400" dirty="0">
                <a:solidFill>
                  <a:schemeClr val="tx1"/>
                </a:solidFill>
              </a:rPr>
              <a:t>   </a:t>
            </a:r>
            <a:r>
              <a:rPr lang="en-US" altLang="ko-KR" sz="64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6400" dirty="0">
                <a:solidFill>
                  <a:schemeClr val="tx1"/>
                </a:solidFill>
              </a:rPr>
              <a:t>2.</a:t>
            </a:r>
            <a:r>
              <a:rPr lang="ko-KR" altLang="en-US" sz="6400" dirty="0">
                <a:solidFill>
                  <a:schemeClr val="tx1"/>
                </a:solidFill>
              </a:rPr>
              <a:t> 참조 자료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  </a:t>
            </a:r>
            <a:r>
              <a:rPr lang="en-US" sz="6400" dirty="0">
                <a:solidFill>
                  <a:schemeClr val="tx1"/>
                </a:solidFill>
              </a:rPr>
              <a:t>KLEAR Textbook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  </a:t>
            </a:r>
            <a:r>
              <a:rPr lang="en-US" altLang="ko-KR" sz="6400" dirty="0">
                <a:solidFill>
                  <a:schemeClr val="tx1"/>
                </a:solidFill>
              </a:rPr>
              <a:t>➭ </a:t>
            </a:r>
            <a:r>
              <a:rPr lang="en-US" sz="6400" dirty="0">
                <a:solidFill>
                  <a:schemeClr val="tx1"/>
                </a:solidFill>
              </a:rPr>
              <a:t>https://</a:t>
            </a:r>
            <a:r>
              <a:rPr lang="en-US" sz="6400" dirty="0" err="1">
                <a:solidFill>
                  <a:schemeClr val="tx1"/>
                </a:solidFill>
              </a:rPr>
              <a:t>kleartextbook.com</a:t>
            </a:r>
            <a:r>
              <a:rPr lang="en-US" sz="6400" dirty="0">
                <a:solidFill>
                  <a:schemeClr val="tx1"/>
                </a:solidFill>
              </a:rPr>
              <a:t>/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  외국인을 위한 한국어 문법 연습</a:t>
            </a:r>
            <a:r>
              <a:rPr lang="en-US" altLang="ko-KR" sz="6400" dirty="0">
                <a:solidFill>
                  <a:schemeClr val="tx1"/>
                </a:solidFill>
              </a:rPr>
              <a:t>-</a:t>
            </a:r>
            <a:r>
              <a:rPr lang="ko-KR" altLang="en-US" sz="6400" dirty="0">
                <a:solidFill>
                  <a:schemeClr val="tx1"/>
                </a:solidFill>
              </a:rPr>
              <a:t>초급 </a:t>
            </a:r>
            <a:r>
              <a:rPr lang="en-US" altLang="ko-KR" sz="6400" dirty="0">
                <a:solidFill>
                  <a:schemeClr val="tx1"/>
                </a:solidFill>
              </a:rPr>
              <a:t>(</a:t>
            </a:r>
            <a:r>
              <a:rPr lang="ko-KR" altLang="en-US" sz="6400" dirty="0">
                <a:solidFill>
                  <a:schemeClr val="tx1"/>
                </a:solidFill>
              </a:rPr>
              <a:t>연대한국학당</a:t>
            </a:r>
            <a:r>
              <a:rPr lang="en-US" altLang="ko-KR" sz="6400" dirty="0">
                <a:solidFill>
                  <a:schemeClr val="tx1"/>
                </a:solidFill>
              </a:rPr>
              <a:t>)</a:t>
            </a:r>
          </a:p>
          <a:p>
            <a:pPr marL="0" indent="0">
              <a:lnSpc>
                <a:spcPct val="120000"/>
              </a:lnSpc>
              <a:buNone/>
            </a:pPr>
            <a:endParaRPr lang="en-US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6400" dirty="0">
                <a:solidFill>
                  <a:schemeClr val="tx1"/>
                </a:solidFill>
              </a:rPr>
              <a:t>3. </a:t>
            </a:r>
            <a:r>
              <a:rPr lang="ko-KR" altLang="en-US" sz="6400" dirty="0">
                <a:solidFill>
                  <a:schemeClr val="tx1"/>
                </a:solidFill>
              </a:rPr>
              <a:t>이미지 출처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</a:t>
            </a:r>
            <a:r>
              <a:rPr lang="en-US" altLang="ko-KR" sz="6400" dirty="0">
                <a:solidFill>
                  <a:schemeClr val="tx1"/>
                </a:solidFill>
              </a:rPr>
              <a:t>➭  </a:t>
            </a:r>
            <a:r>
              <a:rPr lang="en-US" altLang="ko-KR" sz="6400" dirty="0" err="1">
                <a:solidFill>
                  <a:schemeClr val="tx1"/>
                </a:solidFill>
              </a:rPr>
              <a:t>google.com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6400" dirty="0">
                <a:solidFill>
                  <a:schemeClr val="tx1"/>
                </a:solidFill>
              </a:rPr>
              <a:t>4.</a:t>
            </a:r>
            <a:r>
              <a:rPr lang="ko-KR" altLang="en-US" sz="6400" dirty="0">
                <a:solidFill>
                  <a:schemeClr val="tx1"/>
                </a:solidFill>
              </a:rPr>
              <a:t> 영상 출처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</a:t>
            </a:r>
            <a:r>
              <a:rPr lang="en-US" altLang="ko-KR" sz="6400" dirty="0">
                <a:solidFill>
                  <a:schemeClr val="tx1"/>
                </a:solidFill>
              </a:rPr>
              <a:t>➭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r>
              <a:rPr lang="en-US" altLang="ko-KR" sz="6400" dirty="0" err="1">
                <a:solidFill>
                  <a:schemeClr val="tx1"/>
                </a:solidFill>
              </a:rPr>
              <a:t>Youtube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600" dirty="0">
                <a:solidFill>
                  <a:schemeClr val="tx1"/>
                </a:solidFill>
              </a:rPr>
              <a:t>   </a:t>
            </a:r>
            <a:r>
              <a:rPr lang="en-US" sz="6600" dirty="0">
                <a:solidFill>
                  <a:schemeClr val="tx1"/>
                </a:solidFill>
              </a:rPr>
              <a:t>https://www.youtube.com/watch?v=iznKCHgD3AA</a:t>
            </a:r>
            <a:endParaRPr lang="en-US" altLang="ko-KR" sz="6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600" dirty="0">
                <a:solidFill>
                  <a:schemeClr val="tx1"/>
                </a:solidFill>
              </a:rPr>
              <a:t>  </a:t>
            </a:r>
            <a:r>
              <a:rPr lang="en-US" sz="6600" dirty="0">
                <a:solidFill>
                  <a:schemeClr val="tx1"/>
                </a:solidFill>
              </a:rPr>
              <a:t>http://gg.gg/</a:t>
            </a:r>
            <a:r>
              <a:rPr lang="en-US" sz="6600" dirty="0" err="1">
                <a:solidFill>
                  <a:schemeClr val="tx1"/>
                </a:solidFill>
              </a:rPr>
              <a:t>jvuof</a:t>
            </a:r>
            <a:endParaRPr 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33234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89324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87" y="188640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~</a:t>
            </a:r>
            <a:r>
              <a:rPr lang="ko-KR" altLang="en-US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게 되다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603650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r>
              <a:rPr lang="ko-KR" altLang="en-US" sz="2800" dirty="0">
                <a:solidFill>
                  <a:schemeClr val="tx2"/>
                </a:solidFill>
              </a:rPr>
              <a:t>자신의 의지와 관계없이 어떤 상황에 이르게 되거나 상황이 바뀌었음을 나타냄</a:t>
            </a:r>
            <a:r>
              <a:rPr lang="en-US" altLang="ko-KR" sz="2800" dirty="0">
                <a:solidFill>
                  <a:schemeClr val="tx2"/>
                </a:solidFill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endParaRPr lang="en-US" altLang="ko-KR" sz="2800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tx2"/>
                </a:solidFill>
              </a:rPr>
              <a:t>This is used to show that some things occurred or the situation has changed regardless of one’s willingness.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chemeClr val="tx2"/>
                </a:solidFill>
              </a:rPr>
              <a:t>예</a:t>
            </a:r>
            <a:r>
              <a:rPr lang="en-US" altLang="ko-KR" sz="2800" dirty="0">
                <a:solidFill>
                  <a:schemeClr val="tx2"/>
                </a:solidFill>
              </a:rPr>
              <a:t>: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tx2"/>
                </a:solidFill>
              </a:rPr>
              <a:t>1.</a:t>
            </a:r>
            <a:r>
              <a:rPr lang="ko-KR" altLang="en-US" sz="2800" dirty="0">
                <a:solidFill>
                  <a:schemeClr val="tx2"/>
                </a:solidFill>
              </a:rPr>
              <a:t> 한국어를 공부해서 한국어를 잘 </a:t>
            </a:r>
            <a:r>
              <a:rPr lang="ko-KR" altLang="en-US" sz="2800" dirty="0"/>
              <a:t>하</a:t>
            </a:r>
            <a:r>
              <a:rPr lang="ko-KR" altLang="en-US" sz="2800" b="1" u="sng" dirty="0">
                <a:solidFill>
                  <a:srgbClr val="0070C0"/>
                </a:solidFill>
              </a:rPr>
              <a:t>게 됐어요</a:t>
            </a:r>
            <a:r>
              <a:rPr lang="en-US" altLang="ko-KR" sz="2800" b="1" u="sng" dirty="0">
                <a:solidFill>
                  <a:srgbClr val="0070C0"/>
                </a:solidFill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tx2"/>
                </a:solidFill>
              </a:rPr>
              <a:t>2.</a:t>
            </a:r>
            <a:r>
              <a:rPr lang="ko-KR" altLang="en-US" sz="2800" dirty="0">
                <a:solidFill>
                  <a:schemeClr val="tx2"/>
                </a:solidFill>
              </a:rPr>
              <a:t> 청소를 해서 방이 </a:t>
            </a:r>
            <a:r>
              <a:rPr lang="ko-KR" altLang="en-US" sz="2800" dirty="0"/>
              <a:t>깨끗하</a:t>
            </a:r>
            <a:r>
              <a:rPr lang="ko-KR" altLang="en-US" sz="2800" b="1" u="sng" dirty="0">
                <a:solidFill>
                  <a:srgbClr val="0070C0"/>
                </a:solidFill>
              </a:rPr>
              <a:t>게 됐어요</a:t>
            </a:r>
            <a:r>
              <a:rPr lang="en-US" altLang="ko-KR" sz="2800" dirty="0">
                <a:solidFill>
                  <a:schemeClr val="tx2"/>
                </a:solidFill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80552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5096DD9-FE90-1340-BCF5-3DC4AE47D1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2088439"/>
            <a:ext cx="2000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800" dirty="0">
                <a:latin typeface="Palatino Linotype" panose="02040502050505030304" pitchFamily="18" charset="0"/>
              </a:rPr>
              <a:t>Before</a:t>
            </a:r>
            <a:endParaRPr lang="ko-KR" altLang="en-US" sz="2800" dirty="0">
              <a:latin typeface="Palatino Linotype" panose="0204050205050503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39A924-E0C8-C34B-9515-1271455F94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6493" y="2088439"/>
            <a:ext cx="20716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800">
                <a:latin typeface="Palatino Linotype" panose="02040502050505030304" pitchFamily="18" charset="0"/>
              </a:rPr>
              <a:t>Now</a:t>
            </a:r>
            <a:endParaRPr lang="ko-KR" altLang="en-US" sz="2800">
              <a:latin typeface="Palatino Linotype" panose="0204050205050503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CAADD7-8160-3246-BDE0-53CC3075CF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8743" y="2802814"/>
            <a:ext cx="3143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2800" dirty="0">
                <a:latin typeface="Palatino Linotype" panose="02040502050505030304" pitchFamily="18" charset="0"/>
              </a:rPr>
              <a:t>수영을 못하다</a:t>
            </a:r>
          </a:p>
        </p:txBody>
      </p:sp>
      <p:sp>
        <p:nvSpPr>
          <p:cNvPr id="8" name="오른쪽 화살표 7">
            <a:extLst>
              <a:ext uri="{FF2B5EF4-FFF2-40B4-BE49-F238E27FC236}">
                <a16:creationId xmlns:a16="http://schemas.microsoft.com/office/drawing/2014/main" id="{E733158A-3C37-174F-A188-8F8FCF8A7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4536" y="2910021"/>
            <a:ext cx="1428750" cy="2857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endParaRPr lang="ko-KR" altLang="en-US">
              <a:latin typeface="Palatino Linotype" panose="0204050205050503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924FE3-EF59-C948-A62A-732DB438CD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7868" y="2802814"/>
            <a:ext cx="2617389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2800" dirty="0">
                <a:latin typeface="Palatino Linotype" panose="02040502050505030304" pitchFamily="18" charset="0"/>
              </a:rPr>
              <a:t>수영을 잘하다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CA66DF-6F4C-0243-A49A-95E0E0B18A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6032" y="3785570"/>
            <a:ext cx="4071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/>
            <a:r>
              <a:rPr lang="ko-KR" altLang="en-US" sz="2800" dirty="0">
                <a:latin typeface="Palatino Linotype" panose="02040502050505030304" pitchFamily="18" charset="0"/>
              </a:rPr>
              <a:t>수영을 잘하</a:t>
            </a:r>
            <a:r>
              <a:rPr lang="ko-KR" altLang="en-US" sz="2800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게 됐어요</a:t>
            </a:r>
            <a:r>
              <a:rPr lang="en-US" altLang="ko-KR" sz="2800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.</a:t>
            </a:r>
            <a:endParaRPr lang="ko-KR" altLang="en-US" sz="2800" b="1" dirty="0">
              <a:solidFill>
                <a:srgbClr val="FF000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0E7800-982A-A245-BC9B-2131A58453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824" y="4603363"/>
            <a:ext cx="4071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800" dirty="0">
                <a:solidFill>
                  <a:srgbClr val="FF0000"/>
                </a:solidFill>
                <a:latin typeface="Palatino Linotype" panose="02040502050505030304" pitchFamily="18" charset="0"/>
              </a:rPr>
              <a:t>VERB</a:t>
            </a:r>
            <a:r>
              <a:rPr lang="en-US" altLang="ko-KR" sz="2800" dirty="0">
                <a:latin typeface="Palatino Linotype" panose="02040502050505030304" pitchFamily="18" charset="0"/>
              </a:rPr>
              <a:t> + </a:t>
            </a:r>
            <a:r>
              <a:rPr lang="ko-KR" altLang="en-US" sz="2800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게 됐어요 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FC92E79B-A4D3-2B45-B477-AEC029C7442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82B743-B661-2E4D-9D99-D936FAE241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264" y="6117112"/>
            <a:ext cx="539552" cy="2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893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 animBg="1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4D181D-600C-354E-A2CF-B2C36BC980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8813" y="2071688"/>
            <a:ext cx="2000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800" dirty="0">
                <a:latin typeface="Palatino Linotype" panose="02040502050505030304" pitchFamily="18" charset="0"/>
              </a:rPr>
              <a:t>Before</a:t>
            </a:r>
            <a:endParaRPr lang="ko-KR" altLang="en-US" sz="2800" dirty="0">
              <a:latin typeface="Palatino Linotype" panose="0204050205050503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B0A523-7BBA-5E4C-B944-11E17D4ACC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75" y="2071688"/>
            <a:ext cx="20716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800">
                <a:latin typeface="Palatino Linotype" panose="02040502050505030304" pitchFamily="18" charset="0"/>
              </a:rPr>
              <a:t>Now</a:t>
            </a:r>
            <a:endParaRPr lang="ko-KR" altLang="en-US" sz="2800">
              <a:latin typeface="Palatino Linotype" panose="0204050205050503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BDD53B-75C1-9842-AFE0-DE3943D05F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2786063"/>
            <a:ext cx="3429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2800">
                <a:latin typeface="Palatino Linotype" panose="02040502050505030304" pitchFamily="18" charset="0"/>
              </a:rPr>
              <a:t>김치를 싫어하다</a:t>
            </a:r>
          </a:p>
        </p:txBody>
      </p:sp>
      <p:sp>
        <p:nvSpPr>
          <p:cNvPr id="8" name="오른쪽 화살표 7">
            <a:extLst>
              <a:ext uri="{FF2B5EF4-FFF2-40B4-BE49-F238E27FC236}">
                <a16:creationId xmlns:a16="http://schemas.microsoft.com/office/drawing/2014/main" id="{D2C5A93D-8F8E-F64F-9283-60E3F10E4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9063" y="2929284"/>
            <a:ext cx="1428750" cy="2857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endParaRPr lang="ko-KR" altLang="en-US" dirty="0">
              <a:latin typeface="Palatino Linotype" panose="0204050205050503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481EC0-50C8-114F-A06D-6A109A3636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0689" y="2786063"/>
            <a:ext cx="2857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2800">
                <a:latin typeface="Palatino Linotype" panose="02040502050505030304" pitchFamily="18" charset="0"/>
              </a:rPr>
              <a:t>김치를 좋아하다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1A5E0C-35B9-0E4B-B9F4-DCC92BF05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6032" y="3696261"/>
            <a:ext cx="4071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2800" dirty="0">
                <a:latin typeface="Palatino Linotype" panose="02040502050505030304" pitchFamily="18" charset="0"/>
              </a:rPr>
              <a:t>김치를 좋아하</a:t>
            </a:r>
            <a:r>
              <a:rPr lang="ko-KR" altLang="en-US" sz="2800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게 됐어요</a:t>
            </a:r>
            <a:r>
              <a:rPr lang="en-US" altLang="ko-KR" sz="2800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.</a:t>
            </a:r>
            <a:endParaRPr lang="ko-KR" altLang="en-US" sz="2800" b="1" dirty="0">
              <a:solidFill>
                <a:srgbClr val="FF000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0D117DEA-3F9F-BF4F-89B2-88F7DCC7B487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B9D94F8-6871-CE42-B4F4-0EB77229E5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264" y="6117112"/>
            <a:ext cx="539552" cy="2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838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 animBg="1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AE463A52-7456-5B41-9451-66286B0854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4627416"/>
              </p:ext>
            </p:extLst>
          </p:nvPr>
        </p:nvGraphicFramePr>
        <p:xfrm>
          <a:off x="990600" y="457200"/>
          <a:ext cx="7262813" cy="4254500"/>
        </p:xfrm>
        <a:graphic>
          <a:graphicData uri="http://schemas.openxmlformats.org/drawingml/2006/table">
            <a:tbl>
              <a:tblPr/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148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어렸을 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지금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5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스시를 안 먹었어요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46100" marR="0" lvl="0" indent="7937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스시를</a:t>
                      </a:r>
                      <a:r>
                        <a:rPr kumimoji="0" lang="ko-K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먹어요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5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운전을 못했어요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62547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운전을 잘해요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5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12</a:t>
                      </a:r>
                      <a:r>
                        <a:rPr kumimoji="0" lang="ko-K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시간이나 잤어요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62547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6</a:t>
                      </a:r>
                      <a:r>
                        <a:rPr kumimoji="0" lang="ko-K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시간밖에 못 자요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5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한국 음식을 안 시켰어요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62547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한국 음식만 시켜요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5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겨울을 싫어했어요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62547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겨울을 좋아해요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04B8B35-F1DC-804D-9FCC-E0F905408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913" y="1246665"/>
            <a:ext cx="1428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b="1" dirty="0"/>
              <a:t>먹게 됐어요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09C42F-923C-BE4B-9770-ADC1CBD221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913" y="2005108"/>
            <a:ext cx="2000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b="1" dirty="0"/>
              <a:t>잘 하게 됐어요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3BF7F7-A42B-F444-A28B-2E8835F857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4538" y="2775428"/>
            <a:ext cx="2000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b="1" dirty="0"/>
              <a:t>못 자게 됐어요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C2D62F-BD46-C84F-96AC-7759753405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5975" y="3505200"/>
            <a:ext cx="2000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b="1" dirty="0"/>
              <a:t>시키게 됐어요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F67DBE-1EE9-D345-B04B-6388AB4579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7350" y="4267200"/>
            <a:ext cx="2000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b="1"/>
              <a:t>좋아하게 됐어요</a:t>
            </a: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1C366B82-EE50-9C46-A7C2-DB31070ADB89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FF7527A-2300-F84F-8AF7-4D254E765E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264" y="6117112"/>
            <a:ext cx="539552" cy="2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660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60B40-5326-4946-BFEA-4E2447376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4664"/>
            <a:ext cx="8219256" cy="936104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en-US" altLang="ko-KR" dirty="0">
                <a:solidFill>
                  <a:srgbClr val="0070C0"/>
                </a:solidFill>
              </a:rPr>
              <a:t>~</a:t>
            </a:r>
            <a:r>
              <a:rPr lang="ko-KR" altLang="en-US" dirty="0">
                <a:solidFill>
                  <a:srgbClr val="0070C0"/>
                </a:solidFill>
              </a:rPr>
              <a:t>다가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D19691-AE21-DD43-9B39-88B86DDCA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4"/>
            <a:ext cx="8363272" cy="4641379"/>
          </a:xfrm>
          <a:solidFill>
            <a:schemeClr val="accent5"/>
          </a:solidFill>
        </p:spPr>
        <p:txBody>
          <a:bodyPr/>
          <a:lstStyle/>
          <a:p>
            <a:r>
              <a:rPr lang="en-US" altLang="ko-KR" sz="2800" dirty="0"/>
              <a:t> </a:t>
            </a:r>
            <a:r>
              <a:rPr lang="ko-KR" altLang="en-US" sz="2400" dirty="0"/>
              <a:t>어떤 동작이나 상태가 중간에 다른 것으로 바뀔 때 사용</a:t>
            </a:r>
            <a:r>
              <a:rPr lang="en-US" altLang="ko-KR" sz="2400" dirty="0"/>
              <a:t>.</a:t>
            </a:r>
            <a:r>
              <a:rPr lang="ko-KR" altLang="en-US" sz="2400" dirty="0"/>
              <a:t> 처음 동작이 지속될 수도 있음</a:t>
            </a:r>
            <a:r>
              <a:rPr lang="en-US" altLang="ko-KR" sz="2400" dirty="0"/>
              <a:t>.</a:t>
            </a:r>
          </a:p>
          <a:p>
            <a:endParaRPr lang="en-US" altLang="ko-KR" sz="2400" dirty="0"/>
          </a:p>
          <a:p>
            <a:r>
              <a:rPr lang="en-US" altLang="ko-KR" sz="2400" dirty="0"/>
              <a:t>This is used when there is a change during the middle of an action or a situation. The first action could still</a:t>
            </a:r>
            <a:r>
              <a:rPr lang="ko-KR" altLang="en-US" sz="2400" dirty="0"/>
              <a:t> </a:t>
            </a:r>
            <a:r>
              <a:rPr lang="en-US" altLang="ko-KR" sz="2400" dirty="0"/>
              <a:t>continue.</a:t>
            </a:r>
          </a:p>
          <a:p>
            <a:endParaRPr lang="en-US" altLang="ko-KR" sz="2400" dirty="0"/>
          </a:p>
          <a:p>
            <a:r>
              <a:rPr lang="ko-KR" altLang="en-US" sz="2400" dirty="0"/>
              <a:t>예</a:t>
            </a:r>
            <a:r>
              <a:rPr lang="en-US" altLang="ko-KR" sz="2400" dirty="0"/>
              <a:t>:</a:t>
            </a:r>
            <a:r>
              <a:rPr lang="ko-KR" altLang="en-US" sz="2400" dirty="0"/>
              <a:t> </a:t>
            </a:r>
            <a:endParaRPr lang="en-US" altLang="ko-KR" sz="2400" dirty="0"/>
          </a:p>
          <a:p>
            <a:pPr marL="0" indent="0">
              <a:buNone/>
            </a:pPr>
            <a:r>
              <a:rPr lang="ko-KR" altLang="en-US" sz="2400" dirty="0"/>
              <a:t>   </a:t>
            </a:r>
            <a:r>
              <a:rPr lang="en-US" altLang="ko-KR" sz="2400" dirty="0"/>
              <a:t>1.</a:t>
            </a:r>
            <a:r>
              <a:rPr lang="ko-KR" altLang="en-US" sz="2400" dirty="0"/>
              <a:t> 한국에서 </a:t>
            </a:r>
            <a:r>
              <a:rPr lang="ko-KR" altLang="en-US" sz="2400" b="1" u="sng" dirty="0">
                <a:solidFill>
                  <a:srgbClr val="0070C0"/>
                </a:solidFill>
              </a:rPr>
              <a:t>살다가</a:t>
            </a:r>
            <a:r>
              <a:rPr lang="ko-KR" altLang="en-US" sz="2400" dirty="0"/>
              <a:t>  미국으로 이사를 왔어요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r>
              <a:rPr lang="ko-KR" altLang="en-US" sz="2400" dirty="0"/>
              <a:t>   </a:t>
            </a:r>
            <a:r>
              <a:rPr lang="en-US" altLang="ko-KR" sz="2400" dirty="0"/>
              <a:t>2.</a:t>
            </a:r>
            <a:r>
              <a:rPr lang="ko-KR" altLang="en-US" sz="2400" dirty="0"/>
              <a:t> 학교 </a:t>
            </a:r>
            <a:r>
              <a:rPr lang="ko-KR" altLang="en-US" sz="2400" b="1" u="sng" dirty="0">
                <a:solidFill>
                  <a:srgbClr val="0070C0"/>
                </a:solidFill>
              </a:rPr>
              <a:t>가다가 </a:t>
            </a:r>
            <a:r>
              <a:rPr lang="ko-KR" altLang="en-US" sz="2400" dirty="0"/>
              <a:t>다시 집으로 돌아왔어요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endParaRPr lang="en-US" altLang="ko-KR" sz="2800" dirty="0"/>
          </a:p>
          <a:p>
            <a:endParaRPr lang="en-US" altLang="ko-KR" sz="2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4465FEEF-6CFD-E142-9B60-61915314319A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4635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1862</TotalTime>
  <Words>1870</Words>
  <Application>Microsoft Office PowerPoint</Application>
  <PresentationFormat>On-screen Show (4:3)</PresentationFormat>
  <Paragraphs>402</Paragraphs>
  <Slides>41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9" baseType="lpstr">
      <vt:lpstr>Gill Sans</vt:lpstr>
      <vt:lpstr>굴림</vt:lpstr>
      <vt:lpstr>맑은 고딕</vt:lpstr>
      <vt:lpstr>Arial</vt:lpstr>
      <vt:lpstr>Calibri</vt:lpstr>
      <vt:lpstr>Palatino Linotype</vt:lpstr>
      <vt:lpstr>Times New Roman</vt:lpstr>
      <vt:lpstr>Default Design</vt:lpstr>
      <vt:lpstr>     재외동포를 위한 한국어(영어권)   4-1 </vt:lpstr>
      <vt:lpstr>재외동포를 위한 한국어 4-1   5과 복습 1</vt:lpstr>
      <vt:lpstr>복습 문법 내용 </vt:lpstr>
      <vt:lpstr>Quizlet 단어 연습 </vt:lpstr>
      <vt:lpstr>~게 되다</vt:lpstr>
      <vt:lpstr>PowerPoint Presentation</vt:lpstr>
      <vt:lpstr>PowerPoint Presentation</vt:lpstr>
      <vt:lpstr>PowerPoint Presentation</vt:lpstr>
      <vt:lpstr>~다가</vt:lpstr>
      <vt:lpstr>PowerPoint Presentation</vt:lpstr>
      <vt:lpstr>PowerPoint Presentation</vt:lpstr>
      <vt:lpstr>-(이)든지</vt:lpstr>
      <vt:lpstr>~기 위해서</vt:lpstr>
      <vt:lpstr>~ㄴ/는다고</vt:lpstr>
      <vt:lpstr>~냐고</vt:lpstr>
      <vt:lpstr>PowerPoint Presentation</vt:lpstr>
      <vt:lpstr>~(으)라고</vt:lpstr>
      <vt:lpstr>PowerPoint Presentation</vt:lpstr>
      <vt:lpstr>~자고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연습문제 (1-4과 총 복습)</vt:lpstr>
      <vt:lpstr>PowerPoint Presentation</vt:lpstr>
      <vt:lpstr>PowerPoint Presentation</vt:lpstr>
      <vt:lpstr>&lt;추석&gt;   전통 명절 영상보기</vt:lpstr>
      <vt:lpstr>&lt;추석&gt;   영상 쓰기 과제</vt:lpstr>
      <vt:lpstr>추석의 유래와 전통</vt:lpstr>
      <vt:lpstr>듣기와 말하기 연습 (숙제)</vt:lpstr>
      <vt:lpstr>오늘의 숙제</vt:lpstr>
      <vt:lpstr>수고하셨습니다!</vt:lpstr>
      <vt:lpstr>References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Hye Seung Lee</dc:creator>
  <cp:lastModifiedBy>Hyunkyu Yi</cp:lastModifiedBy>
  <cp:revision>306</cp:revision>
  <dcterms:created xsi:type="dcterms:W3CDTF">2008-02-12T07:53:45Z</dcterms:created>
  <dcterms:modified xsi:type="dcterms:W3CDTF">2020-06-28T20:30:50Z</dcterms:modified>
</cp:coreProperties>
</file>